
<file path=[Content_Types].xml><?xml version="1.0" encoding="utf-8"?>
<Types xmlns="http://schemas.openxmlformats.org/package/2006/content-types">
  <Default Extension="tmp" ContentType="image/png"/>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2"/>
  </p:notesMasterIdLst>
  <p:sldIdLst>
    <p:sldId id="256" r:id="rId2"/>
    <p:sldId id="305" r:id="rId3"/>
    <p:sldId id="262" r:id="rId4"/>
    <p:sldId id="291" r:id="rId5"/>
    <p:sldId id="292" r:id="rId6"/>
    <p:sldId id="293" r:id="rId7"/>
    <p:sldId id="294" r:id="rId8"/>
    <p:sldId id="296" r:id="rId9"/>
    <p:sldId id="295" r:id="rId10"/>
    <p:sldId id="301" r:id="rId11"/>
    <p:sldId id="271" r:id="rId12"/>
    <p:sldId id="272" r:id="rId13"/>
    <p:sldId id="274" r:id="rId14"/>
    <p:sldId id="302" r:id="rId15"/>
    <p:sldId id="275" r:id="rId16"/>
    <p:sldId id="282" r:id="rId17"/>
    <p:sldId id="303" r:id="rId18"/>
    <p:sldId id="304" r:id="rId19"/>
    <p:sldId id="297" r:id="rId20"/>
    <p:sldId id="298"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4569" autoAdjust="0"/>
    <p:restoredTop sz="86387" autoAdjust="0"/>
  </p:normalViewPr>
  <p:slideViewPr>
    <p:cSldViewPr snapToGrid="0">
      <p:cViewPr varScale="1">
        <p:scale>
          <a:sx n="74" d="100"/>
          <a:sy n="74" d="100"/>
        </p:scale>
        <p:origin x="48" y="630"/>
      </p:cViewPr>
      <p:guideLst/>
    </p:cSldViewPr>
  </p:slideViewPr>
  <p:outlineViewPr>
    <p:cViewPr>
      <p:scale>
        <a:sx n="33" d="100"/>
        <a:sy n="33" d="100"/>
      </p:scale>
      <p:origin x="0" y="-48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5717D05-D7DF-493F-B24C-5B7F6B5C48FB}" type="datetimeFigureOut">
              <a:rPr lang="en-US" smtClean="0"/>
              <a:t>11/17/2016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C3D1B4E-B4D5-4705-82B5-077BA6A8AE39}" type="slidenum">
              <a:rPr lang="en-US" smtClean="0"/>
              <a:t>‹#›</a:t>
            </a:fld>
            <a:endParaRPr lang="en-US"/>
          </a:p>
        </p:txBody>
      </p:sp>
    </p:spTree>
    <p:extLst>
      <p:ext uri="{BB962C8B-B14F-4D97-AF65-F5344CB8AC3E}">
        <p14:creationId xmlns:p14="http://schemas.microsoft.com/office/powerpoint/2010/main" val="33967712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www.hanselman.com/blog/DevelopersCanRunBashShellAndUsermodeUbuntuLinuxBinariesOnWindows10.aspx" TargetMode="External"/><Relationship Id="rId2" Type="http://schemas.openxmlformats.org/officeDocument/2006/relationships/slide" Target="../slides/slide3.xml"/><Relationship Id="rId1" Type="http://schemas.openxmlformats.org/officeDocument/2006/relationships/notesMaster" Target="../notesMasters/notesMaster1.xml"/><Relationship Id="rId4" Type="http://schemas.openxmlformats.org/officeDocument/2006/relationships/hyperlink" Target="http://www.oracle.com/us/corporate/press/1964592" TargetMode="Externa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github.com/Azure/azure-sdk-for-node"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sz="800" dirty="0"/>
              <a:t>This slide reinforces that Microsoft</a:t>
            </a:r>
            <a:r>
              <a:rPr lang="en-US" sz="800" baseline="0" dirty="0"/>
              <a:t> is committed to Java and Linux and it has been supporting it for a while</a:t>
            </a:r>
          </a:p>
          <a:p>
            <a:pPr marL="228600" indent="-228600">
              <a:buAutoNum type="arabicPeriod"/>
            </a:pPr>
            <a:r>
              <a:rPr lang="en-US" sz="800" baseline="0" dirty="0"/>
              <a:t>Highlight how it’s real business for Microsoft Today. 25%+ of VMs on Azure are Linux and that percentage is growing month on month basis. Azure manages thousands of Linux server on-premises… </a:t>
            </a:r>
          </a:p>
          <a:p>
            <a:pPr marL="228600" indent="-228600">
              <a:buAutoNum type="arabicPeriod"/>
            </a:pPr>
            <a:r>
              <a:rPr lang="en-US" sz="800" baseline="0" dirty="0"/>
              <a:t>Highlight that Microsoft has been supporting Linux since 2013, it’s no a bolt-on running on top of Windows</a:t>
            </a:r>
          </a:p>
          <a:p>
            <a:r>
              <a:rPr lang="en-US" sz="800" baseline="0" dirty="0"/>
              <a:t>4. </a:t>
            </a:r>
            <a:r>
              <a:rPr lang="en-US" sz="800" dirty="0"/>
              <a:t>The Bash shell is coming to Windows. Yes, the real Bash is coming to Windows," said Microsoft's Kevin Gallo on stage at the Build 2016 keynote. </a:t>
            </a:r>
          </a:p>
          <a:p>
            <a:r>
              <a:rPr lang="en-US" sz="800" dirty="0"/>
              <a:t>Part of the summer's Anniversary Update to Windows 10.</a:t>
            </a:r>
          </a:p>
          <a:p>
            <a:r>
              <a:rPr lang="en-US" sz="800" dirty="0"/>
              <a:t>"This is not a VM. This is not cross-compiled tools. This is native," he said. "We've partnered with Canonical to offer this great experience, which you'll be able to download right from the Windows Store." </a:t>
            </a:r>
          </a:p>
          <a:p>
            <a:r>
              <a:rPr lang="en-US" sz="800" dirty="0"/>
              <a:t>Third-party tools have enabled this sort of thing for years, but a direct partnership between Microsoft and Canonical should offer even more flexibility and convenience for developers who prefer using these binaries and tools.</a:t>
            </a:r>
          </a:p>
          <a:p>
            <a:r>
              <a:rPr lang="en-US" sz="800" dirty="0"/>
              <a:t> </a:t>
            </a:r>
            <a:r>
              <a:rPr lang="en-US" sz="800" dirty="0">
                <a:hlinkClick r:id="rId3"/>
              </a:rPr>
              <a:t>This blog post by Microsoft's Scott Hanselman</a:t>
            </a:r>
            <a:r>
              <a:rPr lang="en-US" sz="800" dirty="0"/>
              <a:t> offers a deeper explanation of the move. “</a:t>
            </a:r>
          </a:p>
          <a:p>
            <a:endParaRPr lang="en-US" sz="800" dirty="0"/>
          </a:p>
          <a:p>
            <a:r>
              <a:rPr lang="en-US" sz="800" dirty="0"/>
              <a:t>This is an genuine Ubuntu image on top of Windows with all the Linux tools I use like </a:t>
            </a:r>
            <a:r>
              <a:rPr lang="en-US" sz="800" dirty="0" err="1"/>
              <a:t>awk</a:t>
            </a:r>
            <a:r>
              <a:rPr lang="en-US" sz="800" dirty="0"/>
              <a:t>, </a:t>
            </a:r>
            <a:r>
              <a:rPr lang="en-US" sz="800" dirty="0" err="1"/>
              <a:t>sed</a:t>
            </a:r>
            <a:r>
              <a:rPr lang="en-US" sz="800" dirty="0"/>
              <a:t>, grep, vi, etc. It's fast and it's lightweight. The binaries are downloaded by you - using apt-get - just as on Linux, because it is Linux. You can apt-get and download other tools like Ruby, </a:t>
            </a:r>
            <a:r>
              <a:rPr lang="en-US" sz="800" dirty="0" err="1"/>
              <a:t>Redis</a:t>
            </a:r>
            <a:r>
              <a:rPr lang="en-US" sz="800" dirty="0"/>
              <a:t>, </a:t>
            </a:r>
            <a:r>
              <a:rPr lang="en-US" sz="800" dirty="0" err="1"/>
              <a:t>emacs</a:t>
            </a:r>
            <a:r>
              <a:rPr lang="en-US" sz="800" dirty="0"/>
              <a:t>, and on and on. This is brilliant for developers that use a diverse set of tools like me.</a:t>
            </a:r>
          </a:p>
          <a:p>
            <a:r>
              <a:rPr lang="en-US" sz="800" dirty="0"/>
              <a:t>This runs on 64-bit Windows and doesn't use virtual machines. Where does bash on Windows fit in to your life as a developer?</a:t>
            </a:r>
          </a:p>
          <a:p>
            <a:pPr marL="0" marR="0" indent="0" algn="l" defTabSz="931863" rtl="0" eaLnBrk="0" fontAlgn="base" latinLnBrk="0" hangingPunct="0">
              <a:lnSpc>
                <a:spcPct val="100000"/>
              </a:lnSpc>
              <a:spcBef>
                <a:spcPct val="30000"/>
              </a:spcBef>
              <a:spcAft>
                <a:spcPct val="0"/>
              </a:spcAft>
              <a:buClrTx/>
              <a:buSzTx/>
              <a:buFontTx/>
              <a:buNone/>
              <a:tabLst/>
              <a:defRPr/>
            </a:pPr>
            <a:r>
              <a:rPr lang="en-US" sz="800" dirty="0"/>
              <a:t>5. Oracle certification: Microsoft’s Azure platform remains the </a:t>
            </a:r>
            <a:r>
              <a:rPr lang="en-US" sz="800" dirty="0">
                <a:hlinkClick r:id="rId4"/>
              </a:rPr>
              <a:t>only certified cloud platform</a:t>
            </a:r>
            <a:r>
              <a:rPr lang="en-US" sz="800" dirty="0"/>
              <a:t> for running select Oracle products</a:t>
            </a:r>
            <a:r>
              <a:rPr lang="en-US" sz="800" baseline="0" dirty="0"/>
              <a:t> This link substantiates - http://www.oracle.com/us/corporate/press/1964592</a:t>
            </a:r>
          </a:p>
          <a:p>
            <a:endParaRPr lang="en-US" sz="800" dirty="0"/>
          </a:p>
          <a:p>
            <a:endParaRPr lang="en-US" sz="800" baseline="0" dirty="0"/>
          </a:p>
        </p:txBody>
      </p:sp>
      <p:sp>
        <p:nvSpPr>
          <p:cNvPr id="4" name="Slide Number Placeholder 3"/>
          <p:cNvSpPr>
            <a:spLocks noGrp="1"/>
          </p:cNvSpPr>
          <p:nvPr>
            <p:ph type="sldNum" sz="quarter" idx="10"/>
          </p:nvPr>
        </p:nvSpPr>
        <p:spPr/>
        <p:txBody>
          <a:bodyPr/>
          <a:lstStyle/>
          <a:p>
            <a:pPr>
              <a:defRPr/>
            </a:pPr>
            <a:fld id="{36DAC288-28CF-40C3-A408-271E9A37F250}" type="slidenum">
              <a:rPr lang="en-US">
                <a:solidFill>
                  <a:prstClr val="black"/>
                </a:solidFill>
                <a:latin typeface="Arial"/>
                <a:cs typeface="Arial" pitchFamily="34" charset="0"/>
              </a:rPr>
              <a:pPr>
                <a:defRPr/>
              </a:pPr>
              <a:t>3</a:t>
            </a:fld>
            <a:endParaRPr lang="en-US">
              <a:solidFill>
                <a:prstClr val="black"/>
              </a:solidFill>
              <a:latin typeface="Arial"/>
              <a:cs typeface="Arial" pitchFamily="34" charset="0"/>
            </a:endParaRPr>
          </a:p>
        </p:txBody>
      </p:sp>
    </p:spTree>
    <p:extLst>
      <p:ext uri="{BB962C8B-B14F-4D97-AF65-F5344CB8AC3E}">
        <p14:creationId xmlns:p14="http://schemas.microsoft.com/office/powerpoint/2010/main" val="16581071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Speaker Pointers:</a:t>
            </a:r>
          </a:p>
          <a:p>
            <a:endParaRPr lang="en-US" dirty="0"/>
          </a:p>
          <a:p>
            <a:r>
              <a:rPr lang="en-US" dirty="0"/>
              <a:t>1. This slide highlights the multiple ways to provision VMs</a:t>
            </a:r>
          </a:p>
        </p:txBody>
      </p:sp>
      <p:sp>
        <p:nvSpPr>
          <p:cNvPr id="4" name="Header Placeholder 3"/>
          <p:cNvSpPr>
            <a:spLocks noGrp="1"/>
          </p:cNvSpPr>
          <p:nvPr>
            <p:ph type="hdr" sz="quarter" idx="10"/>
          </p:nvPr>
        </p:nvSpPr>
        <p:spPr/>
        <p:txBody>
          <a:bodyPr/>
          <a:lstStyle/>
          <a:p>
            <a:r>
              <a:rPr lang="en-US">
                <a:solidFill>
                  <a:prstClr val="black"/>
                </a:solidFill>
              </a:rPr>
              <a:t>Microsoft Ignite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11/17/2016 3:07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13</a:t>
            </a:fld>
            <a:endParaRPr lang="en-US" dirty="0">
              <a:solidFill>
                <a:prstClr val="black"/>
              </a:solidFill>
            </a:endParaRPr>
          </a:p>
        </p:txBody>
      </p:sp>
    </p:spTree>
    <p:extLst>
      <p:ext uri="{BB962C8B-B14F-4D97-AF65-F5344CB8AC3E}">
        <p14:creationId xmlns:p14="http://schemas.microsoft.com/office/powerpoint/2010/main" val="9188171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Break Out and show the deployment using the following means:</a:t>
            </a:r>
          </a:p>
          <a:p>
            <a:pPr marL="228600" indent="-228600">
              <a:buAutoNum type="arabicParenR"/>
            </a:pPr>
            <a:r>
              <a:rPr lang="en-US" dirty="0"/>
              <a:t>Azure Portal – deploy from Marketplace</a:t>
            </a:r>
          </a:p>
          <a:p>
            <a:pPr marL="228600" indent="-228600">
              <a:buAutoNum type="arabicParenR"/>
            </a:pPr>
            <a:r>
              <a:rPr lang="en-US" dirty="0"/>
              <a:t>Azure CLI – show how to script deployment using the CLI</a:t>
            </a:r>
          </a:p>
          <a:p>
            <a:pPr marL="228600" indent="-228600">
              <a:buAutoNum type="arabicParenR"/>
            </a:pPr>
            <a:r>
              <a:rPr lang="en-US" dirty="0"/>
              <a:t>ARM – show the power of ARM templates</a:t>
            </a:r>
          </a:p>
        </p:txBody>
      </p:sp>
      <p:sp>
        <p:nvSpPr>
          <p:cNvPr id="4" name="Slide Number Placeholder 3"/>
          <p:cNvSpPr>
            <a:spLocks noGrp="1"/>
          </p:cNvSpPr>
          <p:nvPr>
            <p:ph type="sldNum" sz="quarter" idx="10"/>
          </p:nvPr>
        </p:nvSpPr>
        <p:spPr/>
        <p:txBody>
          <a:bodyPr/>
          <a:lstStyle/>
          <a:p>
            <a:fld id="{7C3D1B4E-B4D5-4705-82B5-077BA6A8AE39}" type="slidenum">
              <a:rPr lang="en-US" smtClean="0"/>
              <a:t>14</a:t>
            </a:fld>
            <a:endParaRPr lang="en-US"/>
          </a:p>
        </p:txBody>
      </p:sp>
    </p:spTree>
    <p:extLst>
      <p:ext uri="{BB962C8B-B14F-4D97-AF65-F5344CB8AC3E}">
        <p14:creationId xmlns:p14="http://schemas.microsoft.com/office/powerpoint/2010/main" val="29004552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a:t>
            </a:r>
            <a:r>
              <a:rPr lang="en-US"/>
              <a:t> do real, repeatable work templates can be a huge time saver</a:t>
            </a:r>
            <a:endParaRPr lang="en-US" dirty="0"/>
          </a:p>
          <a:p>
            <a:pPr>
              <a:defRPr/>
            </a:pPr>
            <a:r>
              <a:rPr lang="en-US"/>
              <a:t>Idempotent – reusable components</a:t>
            </a:r>
            <a:endParaRPr lang="en-US" dirty="0"/>
          </a:p>
          <a:p>
            <a:r>
              <a:rPr lang="en-US"/>
              <a:t>Define resources as source – check it in, version it.</a:t>
            </a:r>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E8C67A6-C0E7-47DF-97C2-CA9B11275397}"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249031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Have numbers to back up these</a:t>
            </a:r>
            <a:r>
              <a:rPr lang="en-US" baseline="0" dirty="0"/>
              <a:t> points</a:t>
            </a:r>
            <a:endParaRPr lang="en-US" dirty="0"/>
          </a:p>
        </p:txBody>
      </p:sp>
      <p:sp>
        <p:nvSpPr>
          <p:cNvPr id="4" name="Header Placeholder 3"/>
          <p:cNvSpPr>
            <a:spLocks noGrp="1"/>
          </p:cNvSpPr>
          <p:nvPr>
            <p:ph type="hdr" sz="quarter" idx="10"/>
          </p:nvPr>
        </p:nvSpPr>
        <p:spPr/>
        <p:txBody>
          <a:bodyPr/>
          <a:lstStyle/>
          <a:p>
            <a:pPr defTabSz="914400">
              <a:defRPr/>
            </a:pPr>
            <a:endParaRPr lang="en-US" sz="1800" kern="0" dirty="0">
              <a:solidFill>
                <a:sysClr val="windowText" lastClr="000000"/>
              </a:solidFill>
            </a:endParaRPr>
          </a:p>
        </p:txBody>
      </p:sp>
      <p:sp>
        <p:nvSpPr>
          <p:cNvPr id="5" name="Footer Placeholder 4"/>
          <p:cNvSpPr>
            <a:spLocks noGrp="1"/>
          </p:cNvSpPr>
          <p:nvPr>
            <p:ph type="ftr" sz="quarter" idx="11"/>
          </p:nvPr>
        </p:nvSpPr>
        <p:spPr/>
        <p:txBody>
          <a:bodyPr/>
          <a:lstStyle/>
          <a:p>
            <a:pPr defTabSz="914099" eaLnBrk="0" hangingPunct="0">
              <a:defRPr/>
            </a:pPr>
            <a:r>
              <a:rPr lang="en-US" sz="400" kern="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14400" fontAlgn="auto">
              <a:spcBef>
                <a:spcPts val="0"/>
              </a:spcBef>
              <a:spcAft>
                <a:spcPts val="0"/>
              </a:spcAft>
              <a:defRPr/>
            </a:pPr>
            <a:fld id="{90EC29EE-A8AD-4CE0-9C0B-116E0D4D7533}" type="datetime8">
              <a:rPr lang="en-US" sz="1800" kern="0" smtClean="0">
                <a:solidFill>
                  <a:sysClr val="windowText" lastClr="000000"/>
                </a:solidFill>
              </a:rPr>
              <a:pPr defTabSz="914400" fontAlgn="auto">
                <a:spcBef>
                  <a:spcPts val="0"/>
                </a:spcBef>
                <a:spcAft>
                  <a:spcPts val="0"/>
                </a:spcAft>
                <a:defRPr/>
              </a:pPr>
              <a:t>11/17/2016 3:07 PM</a:t>
            </a:fld>
            <a:endParaRPr lang="en-US" sz="1800" kern="0" dirty="0">
              <a:solidFill>
                <a:sysClr val="windowText" lastClr="000000"/>
              </a:solidFill>
            </a:endParaRPr>
          </a:p>
        </p:txBody>
      </p:sp>
      <p:sp>
        <p:nvSpPr>
          <p:cNvPr id="7" name="Slide Number Placeholder 6"/>
          <p:cNvSpPr>
            <a:spLocks noGrp="1"/>
          </p:cNvSpPr>
          <p:nvPr>
            <p:ph type="sldNum" sz="quarter" idx="13"/>
          </p:nvPr>
        </p:nvSpPr>
        <p:spPr/>
        <p:txBody>
          <a:bodyPr/>
          <a:lstStyle/>
          <a:p>
            <a:pPr defTabSz="914400" fontAlgn="auto">
              <a:spcBef>
                <a:spcPts val="0"/>
              </a:spcBef>
              <a:spcAft>
                <a:spcPts val="0"/>
              </a:spcAft>
              <a:defRPr/>
            </a:pPr>
            <a:fld id="{B4008EB6-D09E-4580-8CD6-DDB14511944F}" type="slidenum">
              <a:rPr lang="en-US" sz="1800" kern="0" smtClean="0">
                <a:solidFill>
                  <a:sysClr val="windowText" lastClr="000000"/>
                </a:solidFill>
              </a:rPr>
              <a:pPr defTabSz="914400" fontAlgn="auto">
                <a:spcBef>
                  <a:spcPts val="0"/>
                </a:spcBef>
                <a:spcAft>
                  <a:spcPts val="0"/>
                </a:spcAft>
                <a:defRPr/>
              </a:pPr>
              <a:t>16</a:t>
            </a:fld>
            <a:endParaRPr lang="en-US" sz="1800" kern="0" dirty="0">
              <a:solidFill>
                <a:sysClr val="windowText" lastClr="000000"/>
              </a:solidFill>
            </a:endParaRPr>
          </a:p>
        </p:txBody>
      </p:sp>
    </p:spTree>
    <p:extLst>
      <p:ext uri="{BB962C8B-B14F-4D97-AF65-F5344CB8AC3E}">
        <p14:creationId xmlns:p14="http://schemas.microsoft.com/office/powerpoint/2010/main" val="28000793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through the various services. Give examples of how </a:t>
            </a:r>
            <a:r>
              <a:rPr lang="en-US" dirty="0" err="1"/>
              <a:t>thse</a:t>
            </a:r>
            <a:r>
              <a:rPr lang="en-US" dirty="0"/>
              <a:t> could be leveraged in an application. </a:t>
            </a:r>
          </a:p>
        </p:txBody>
      </p:sp>
      <p:sp>
        <p:nvSpPr>
          <p:cNvPr id="4" name="Slide Number Placeholder 3"/>
          <p:cNvSpPr>
            <a:spLocks noGrp="1"/>
          </p:cNvSpPr>
          <p:nvPr>
            <p:ph type="sldNum" sz="quarter" idx="10"/>
          </p:nvPr>
        </p:nvSpPr>
        <p:spPr/>
        <p:txBody>
          <a:bodyPr/>
          <a:lstStyle/>
          <a:p>
            <a:fld id="{7C3D1B4E-B4D5-4705-82B5-077BA6A8AE39}" type="slidenum">
              <a:rPr lang="en-US" smtClean="0"/>
              <a:t>17</a:t>
            </a:fld>
            <a:endParaRPr lang="en-US"/>
          </a:p>
        </p:txBody>
      </p:sp>
    </p:spTree>
    <p:extLst>
      <p:ext uri="{BB962C8B-B14F-4D97-AF65-F5344CB8AC3E}">
        <p14:creationId xmlns:p14="http://schemas.microsoft.com/office/powerpoint/2010/main" val="32569131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 Create a local directory to use</a:t>
            </a:r>
          </a:p>
          <a:p>
            <a:r>
              <a:rPr lang="en-US" dirty="0" err="1"/>
              <a:t>mkdir</a:t>
            </a:r>
            <a:r>
              <a:rPr lang="en-US" dirty="0"/>
              <a:t> Contacts</a:t>
            </a:r>
          </a:p>
          <a:p>
            <a:endParaRPr lang="en-US" dirty="0"/>
          </a:p>
          <a:p>
            <a:r>
              <a:rPr lang="en-US" dirty="0"/>
              <a:t>## Clone </a:t>
            </a:r>
            <a:r>
              <a:rPr lang="en-US" dirty="0" err="1"/>
              <a:t>git</a:t>
            </a:r>
            <a:r>
              <a:rPr lang="en-US" dirty="0"/>
              <a:t> repo</a:t>
            </a:r>
          </a:p>
          <a:p>
            <a:r>
              <a:rPr lang="en-US" dirty="0" err="1"/>
              <a:t>git</a:t>
            </a:r>
            <a:r>
              <a:rPr lang="en-US" dirty="0"/>
              <a:t> clone https://github.com/Azure-Samples/app-service-api-node-contact-list.git</a:t>
            </a:r>
          </a:p>
          <a:p>
            <a:endParaRPr lang="en-US" dirty="0"/>
          </a:p>
          <a:p>
            <a:r>
              <a:rPr lang="en-US" dirty="0"/>
              <a:t>## </a:t>
            </a:r>
            <a:r>
              <a:rPr lang="en-US" dirty="0" err="1"/>
              <a:t>Autogenerate</a:t>
            </a:r>
            <a:r>
              <a:rPr lang="en-US" dirty="0"/>
              <a:t> node.js code from Swagger metadata</a:t>
            </a:r>
          </a:p>
          <a:p>
            <a:r>
              <a:rPr lang="en-US" dirty="0"/>
              <a:t>## this installs it globally - Not needed each time</a:t>
            </a:r>
          </a:p>
          <a:p>
            <a:r>
              <a:rPr lang="en-US" dirty="0" err="1"/>
              <a:t>npm</a:t>
            </a:r>
            <a:r>
              <a:rPr lang="en-US" dirty="0"/>
              <a:t> install -g </a:t>
            </a:r>
            <a:r>
              <a:rPr lang="en-US" dirty="0" err="1"/>
              <a:t>yo</a:t>
            </a:r>
            <a:endParaRPr lang="en-US" dirty="0"/>
          </a:p>
          <a:p>
            <a:r>
              <a:rPr lang="en-US" dirty="0" err="1"/>
              <a:t>npm</a:t>
            </a:r>
            <a:r>
              <a:rPr lang="en-US" dirty="0"/>
              <a:t> install -g generator-</a:t>
            </a:r>
            <a:r>
              <a:rPr lang="en-US" dirty="0" err="1"/>
              <a:t>swaggerize</a:t>
            </a:r>
            <a:endParaRPr lang="en-US" dirty="0"/>
          </a:p>
          <a:p>
            <a:endParaRPr lang="en-US" dirty="0"/>
          </a:p>
          <a:p>
            <a:r>
              <a:rPr lang="en-US" dirty="0"/>
              <a:t>## change directories to the cloned repo</a:t>
            </a:r>
          </a:p>
          <a:p>
            <a:r>
              <a:rPr lang="en-US" dirty="0"/>
              <a:t>cd app-service-</a:t>
            </a:r>
            <a:r>
              <a:rPr lang="en-US" dirty="0" err="1"/>
              <a:t>api</a:t>
            </a:r>
            <a:r>
              <a:rPr lang="en-US" dirty="0"/>
              <a:t>-node-contact-list </a:t>
            </a:r>
          </a:p>
          <a:p>
            <a:r>
              <a:rPr lang="en-US" dirty="0"/>
              <a:t>cd start </a:t>
            </a:r>
          </a:p>
          <a:p>
            <a:endParaRPr lang="en-US" dirty="0"/>
          </a:p>
          <a:p>
            <a:r>
              <a:rPr lang="en-US" dirty="0"/>
              <a:t>## now actually generate the </a:t>
            </a:r>
            <a:r>
              <a:rPr lang="en-US" dirty="0" err="1"/>
              <a:t>api</a:t>
            </a:r>
            <a:r>
              <a:rPr lang="en-US" dirty="0"/>
              <a:t> code</a:t>
            </a:r>
          </a:p>
          <a:p>
            <a:r>
              <a:rPr lang="en-US" dirty="0" err="1"/>
              <a:t>yo</a:t>
            </a:r>
            <a:r>
              <a:rPr lang="en-US" dirty="0"/>
              <a:t> </a:t>
            </a:r>
            <a:r>
              <a:rPr lang="en-US" dirty="0" err="1"/>
              <a:t>swaggerize</a:t>
            </a:r>
            <a:endParaRPr lang="en-US" dirty="0"/>
          </a:p>
          <a:p>
            <a:r>
              <a:rPr lang="en-US" dirty="0" err="1"/>
              <a:t>contactlist</a:t>
            </a:r>
            <a:endParaRPr lang="en-US" dirty="0"/>
          </a:p>
          <a:p>
            <a:r>
              <a:rPr lang="en-US" dirty="0" err="1"/>
              <a:t>api.json</a:t>
            </a:r>
            <a:endParaRPr lang="en-US" dirty="0"/>
          </a:p>
          <a:p>
            <a:r>
              <a:rPr lang="en-US" dirty="0"/>
              <a:t>express</a:t>
            </a:r>
          </a:p>
          <a:p>
            <a:endParaRPr lang="en-US" dirty="0"/>
          </a:p>
          <a:p>
            <a:r>
              <a:rPr lang="en-US" dirty="0"/>
              <a:t>## go to the generated application</a:t>
            </a:r>
          </a:p>
          <a:p>
            <a:r>
              <a:rPr lang="en-US" dirty="0"/>
              <a:t>cd </a:t>
            </a:r>
            <a:r>
              <a:rPr lang="en-US" dirty="0" err="1"/>
              <a:t>contactlist</a:t>
            </a:r>
            <a:endParaRPr lang="en-US" dirty="0"/>
          </a:p>
          <a:p>
            <a:r>
              <a:rPr lang="en-US" dirty="0" err="1"/>
              <a:t>npm</a:t>
            </a:r>
            <a:r>
              <a:rPr lang="en-US" dirty="0"/>
              <a:t> install</a:t>
            </a:r>
          </a:p>
          <a:p>
            <a:r>
              <a:rPr lang="en-US" dirty="0" err="1"/>
              <a:t>npm</a:t>
            </a:r>
            <a:r>
              <a:rPr lang="en-US" dirty="0"/>
              <a:t> install --save </a:t>
            </a:r>
            <a:r>
              <a:rPr lang="en-US" dirty="0" err="1"/>
              <a:t>jsonpath</a:t>
            </a:r>
            <a:endParaRPr lang="en-US" dirty="0"/>
          </a:p>
          <a:p>
            <a:endParaRPr lang="en-US" dirty="0"/>
          </a:p>
          <a:p>
            <a:r>
              <a:rPr lang="en-US" dirty="0"/>
              <a:t>##install </a:t>
            </a:r>
            <a:r>
              <a:rPr lang="en-US" dirty="0" err="1"/>
              <a:t>swaggerize</a:t>
            </a:r>
            <a:r>
              <a:rPr lang="en-US" dirty="0"/>
              <a:t> UI module</a:t>
            </a:r>
          </a:p>
          <a:p>
            <a:r>
              <a:rPr lang="en-US" dirty="0" err="1"/>
              <a:t>npm</a:t>
            </a:r>
            <a:r>
              <a:rPr lang="en-US" dirty="0"/>
              <a:t> install --save </a:t>
            </a:r>
            <a:r>
              <a:rPr lang="en-US" dirty="0" err="1"/>
              <a:t>swaggerize-ui</a:t>
            </a:r>
            <a:r>
              <a:rPr lang="en-US" dirty="0"/>
              <a:t> </a:t>
            </a:r>
          </a:p>
          <a:p>
            <a:endParaRPr lang="en-US" dirty="0"/>
          </a:p>
          <a:p>
            <a:r>
              <a:rPr lang="en-US" dirty="0"/>
              <a:t>##copy in the library code</a:t>
            </a:r>
          </a:p>
          <a:p>
            <a:r>
              <a:rPr lang="en-US" dirty="0"/>
              <a:t>copy lib folder from root to generated </a:t>
            </a:r>
            <a:r>
              <a:rPr lang="en-US" dirty="0" err="1"/>
              <a:t>contactlist</a:t>
            </a:r>
            <a:r>
              <a:rPr lang="en-US" dirty="0"/>
              <a:t> folder</a:t>
            </a:r>
          </a:p>
          <a:p>
            <a:endParaRPr lang="en-US" dirty="0"/>
          </a:p>
          <a:p>
            <a:r>
              <a:rPr lang="en-US" dirty="0"/>
              <a:t>## now open </a:t>
            </a:r>
            <a:r>
              <a:rPr lang="en-US" dirty="0" err="1"/>
              <a:t>VSCode</a:t>
            </a:r>
            <a:r>
              <a:rPr lang="en-US" dirty="0"/>
              <a:t> </a:t>
            </a:r>
          </a:p>
          <a:p>
            <a:r>
              <a:rPr lang="en-US" dirty="0"/>
              <a:t>code . </a:t>
            </a:r>
          </a:p>
          <a:p>
            <a:endParaRPr lang="en-US" dirty="0"/>
          </a:p>
          <a:p>
            <a:r>
              <a:rPr lang="en-US" dirty="0"/>
              <a:t>##replace handlers/contacts.js with the following code:</a:t>
            </a:r>
          </a:p>
          <a:p>
            <a:r>
              <a:rPr lang="en-US" dirty="0"/>
              <a:t>'use strict';</a:t>
            </a:r>
          </a:p>
          <a:p>
            <a:endParaRPr lang="en-US" dirty="0"/>
          </a:p>
          <a:p>
            <a:r>
              <a:rPr lang="en-US" dirty="0" err="1"/>
              <a:t>var</a:t>
            </a:r>
            <a:r>
              <a:rPr lang="en-US" dirty="0"/>
              <a:t> repository = require('../lib/</a:t>
            </a:r>
            <a:r>
              <a:rPr lang="en-US" dirty="0" err="1"/>
              <a:t>contactRepository</a:t>
            </a:r>
            <a:r>
              <a:rPr lang="en-US" dirty="0"/>
              <a:t>');</a:t>
            </a:r>
          </a:p>
          <a:p>
            <a:endParaRPr lang="en-US" dirty="0"/>
          </a:p>
          <a:p>
            <a:r>
              <a:rPr lang="en-US" dirty="0" err="1"/>
              <a:t>module.exports</a:t>
            </a:r>
            <a:r>
              <a:rPr lang="en-US" dirty="0"/>
              <a:t> = {</a:t>
            </a:r>
          </a:p>
          <a:p>
            <a:r>
              <a:rPr lang="en-US" dirty="0"/>
              <a:t>    get: function </a:t>
            </a:r>
            <a:r>
              <a:rPr lang="en-US" dirty="0" err="1"/>
              <a:t>contacts_get</a:t>
            </a:r>
            <a:r>
              <a:rPr lang="en-US" dirty="0"/>
              <a:t>(</a:t>
            </a:r>
            <a:r>
              <a:rPr lang="en-US" dirty="0" err="1"/>
              <a:t>req</a:t>
            </a:r>
            <a:r>
              <a:rPr lang="en-US" dirty="0"/>
              <a:t>, res) {</a:t>
            </a:r>
          </a:p>
          <a:p>
            <a:r>
              <a:rPr lang="en-US" dirty="0"/>
              <a:t>        </a:t>
            </a:r>
            <a:r>
              <a:rPr lang="en-US" dirty="0" err="1"/>
              <a:t>res.json</a:t>
            </a:r>
            <a:r>
              <a:rPr lang="en-US" dirty="0"/>
              <a:t>(</a:t>
            </a:r>
            <a:r>
              <a:rPr lang="en-US" dirty="0" err="1"/>
              <a:t>repository.all</a:t>
            </a:r>
            <a:r>
              <a:rPr lang="en-US" dirty="0"/>
              <a:t>())</a:t>
            </a:r>
          </a:p>
          <a:p>
            <a:r>
              <a:rPr lang="en-US" dirty="0"/>
              <a:t>    }</a:t>
            </a:r>
          </a:p>
          <a:p>
            <a:r>
              <a:rPr lang="en-US" dirty="0"/>
              <a:t>};</a:t>
            </a:r>
          </a:p>
          <a:p>
            <a:endParaRPr lang="en-US" dirty="0"/>
          </a:p>
          <a:p>
            <a:endParaRPr lang="en-US" dirty="0"/>
          </a:p>
          <a:p>
            <a:r>
              <a:rPr lang="en-US" dirty="0"/>
              <a:t>## replace the code in handlers/contacts/{id}.js with </a:t>
            </a:r>
          </a:p>
          <a:p>
            <a:r>
              <a:rPr lang="en-US" dirty="0"/>
              <a:t>'use strict';</a:t>
            </a:r>
          </a:p>
          <a:p>
            <a:endParaRPr lang="en-US" dirty="0"/>
          </a:p>
          <a:p>
            <a:r>
              <a:rPr lang="en-US" dirty="0" err="1"/>
              <a:t>var</a:t>
            </a:r>
            <a:r>
              <a:rPr lang="en-US" dirty="0"/>
              <a:t> repository = require('../../lib/</a:t>
            </a:r>
            <a:r>
              <a:rPr lang="en-US" dirty="0" err="1"/>
              <a:t>contactRepository</a:t>
            </a:r>
            <a:r>
              <a:rPr lang="en-US" dirty="0"/>
              <a:t>');</a:t>
            </a:r>
          </a:p>
          <a:p>
            <a:endParaRPr lang="en-US" dirty="0"/>
          </a:p>
          <a:p>
            <a:r>
              <a:rPr lang="en-US" dirty="0" err="1"/>
              <a:t>module.exports</a:t>
            </a:r>
            <a:r>
              <a:rPr lang="en-US" dirty="0"/>
              <a:t> = {</a:t>
            </a:r>
          </a:p>
          <a:p>
            <a:r>
              <a:rPr lang="en-US" dirty="0"/>
              <a:t>    get: function </a:t>
            </a:r>
            <a:r>
              <a:rPr lang="en-US" dirty="0" err="1"/>
              <a:t>contacts_get</a:t>
            </a:r>
            <a:r>
              <a:rPr lang="en-US" dirty="0"/>
              <a:t>(</a:t>
            </a:r>
            <a:r>
              <a:rPr lang="en-US" dirty="0" err="1"/>
              <a:t>req</a:t>
            </a:r>
            <a:r>
              <a:rPr lang="en-US" dirty="0"/>
              <a:t>, res) {</a:t>
            </a:r>
          </a:p>
          <a:p>
            <a:r>
              <a:rPr lang="en-US" dirty="0"/>
              <a:t>        </a:t>
            </a:r>
            <a:r>
              <a:rPr lang="en-US" dirty="0" err="1"/>
              <a:t>res.json</a:t>
            </a:r>
            <a:r>
              <a:rPr lang="en-US" dirty="0"/>
              <a:t>(</a:t>
            </a:r>
            <a:r>
              <a:rPr lang="en-US" dirty="0" err="1"/>
              <a:t>repository.get</a:t>
            </a:r>
            <a:r>
              <a:rPr lang="en-US" dirty="0"/>
              <a:t>(</a:t>
            </a:r>
            <a:r>
              <a:rPr lang="en-US" dirty="0" err="1"/>
              <a:t>req.params</a:t>
            </a:r>
            <a:r>
              <a:rPr lang="en-US" dirty="0"/>
              <a:t>['id']));</a:t>
            </a:r>
          </a:p>
          <a:p>
            <a:r>
              <a:rPr lang="en-US" dirty="0"/>
              <a:t>    }    </a:t>
            </a:r>
          </a:p>
          <a:p>
            <a:r>
              <a:rPr lang="en-US" dirty="0"/>
              <a:t>};</a:t>
            </a:r>
          </a:p>
          <a:p>
            <a:endParaRPr lang="en-US" dirty="0"/>
          </a:p>
          <a:p>
            <a:r>
              <a:rPr lang="en-US" dirty="0"/>
              <a:t>## Replace servier.js code with the following: </a:t>
            </a:r>
          </a:p>
          <a:p>
            <a:r>
              <a:rPr lang="en-US" dirty="0"/>
              <a:t>'use strict';</a:t>
            </a:r>
          </a:p>
          <a:p>
            <a:endParaRPr lang="en-US" dirty="0"/>
          </a:p>
          <a:p>
            <a:r>
              <a:rPr lang="en-US" dirty="0" err="1"/>
              <a:t>var</a:t>
            </a:r>
            <a:r>
              <a:rPr lang="en-US" dirty="0"/>
              <a:t> port = </a:t>
            </a:r>
            <a:r>
              <a:rPr lang="en-US" dirty="0" err="1"/>
              <a:t>process.env.PORT</a:t>
            </a:r>
            <a:r>
              <a:rPr lang="en-US" dirty="0"/>
              <a:t> || 8000; // first change</a:t>
            </a:r>
          </a:p>
          <a:p>
            <a:endParaRPr lang="en-US" dirty="0"/>
          </a:p>
          <a:p>
            <a:r>
              <a:rPr lang="en-US" dirty="0" err="1"/>
              <a:t>var</a:t>
            </a:r>
            <a:r>
              <a:rPr lang="en-US" dirty="0"/>
              <a:t> http = require('http');</a:t>
            </a:r>
          </a:p>
          <a:p>
            <a:r>
              <a:rPr lang="en-US" dirty="0" err="1"/>
              <a:t>var</a:t>
            </a:r>
            <a:r>
              <a:rPr lang="en-US" dirty="0"/>
              <a:t> express = require('express');</a:t>
            </a:r>
          </a:p>
          <a:p>
            <a:r>
              <a:rPr lang="en-US" dirty="0" err="1"/>
              <a:t>var</a:t>
            </a:r>
            <a:r>
              <a:rPr lang="en-US" dirty="0"/>
              <a:t> </a:t>
            </a:r>
            <a:r>
              <a:rPr lang="en-US" dirty="0" err="1"/>
              <a:t>bodyParser</a:t>
            </a:r>
            <a:r>
              <a:rPr lang="en-US" dirty="0"/>
              <a:t> = require('body-parser');</a:t>
            </a:r>
          </a:p>
          <a:p>
            <a:r>
              <a:rPr lang="en-US" dirty="0" err="1"/>
              <a:t>var</a:t>
            </a:r>
            <a:r>
              <a:rPr lang="en-US" dirty="0"/>
              <a:t> </a:t>
            </a:r>
            <a:r>
              <a:rPr lang="en-US" dirty="0" err="1"/>
              <a:t>swaggerize</a:t>
            </a:r>
            <a:r>
              <a:rPr lang="en-US" dirty="0"/>
              <a:t> = require('</a:t>
            </a:r>
            <a:r>
              <a:rPr lang="en-US" dirty="0" err="1"/>
              <a:t>swaggerize-express</a:t>
            </a:r>
            <a:r>
              <a:rPr lang="en-US" dirty="0"/>
              <a:t>');</a:t>
            </a:r>
          </a:p>
          <a:p>
            <a:r>
              <a:rPr lang="en-US" dirty="0" err="1"/>
              <a:t>var</a:t>
            </a:r>
            <a:r>
              <a:rPr lang="en-US" dirty="0"/>
              <a:t> </a:t>
            </a:r>
            <a:r>
              <a:rPr lang="en-US" dirty="0" err="1"/>
              <a:t>swaggerUi</a:t>
            </a:r>
            <a:r>
              <a:rPr lang="en-US" dirty="0"/>
              <a:t> = require('</a:t>
            </a:r>
            <a:r>
              <a:rPr lang="en-US" dirty="0" err="1"/>
              <a:t>swaggerize-ui</a:t>
            </a:r>
            <a:r>
              <a:rPr lang="en-US" dirty="0"/>
              <a:t>'); // second change</a:t>
            </a:r>
          </a:p>
          <a:p>
            <a:r>
              <a:rPr lang="en-US" dirty="0" err="1"/>
              <a:t>var</a:t>
            </a:r>
            <a:r>
              <a:rPr lang="en-US" dirty="0"/>
              <a:t> path = require('path');</a:t>
            </a:r>
          </a:p>
          <a:p>
            <a:endParaRPr lang="en-US" dirty="0"/>
          </a:p>
          <a:p>
            <a:r>
              <a:rPr lang="en-US" dirty="0" err="1"/>
              <a:t>var</a:t>
            </a:r>
            <a:r>
              <a:rPr lang="en-US" dirty="0"/>
              <a:t> app = express();</a:t>
            </a:r>
          </a:p>
          <a:p>
            <a:endParaRPr lang="en-US" dirty="0"/>
          </a:p>
          <a:p>
            <a:r>
              <a:rPr lang="en-US" dirty="0" err="1"/>
              <a:t>var</a:t>
            </a:r>
            <a:r>
              <a:rPr lang="en-US" dirty="0"/>
              <a:t> server = </a:t>
            </a:r>
            <a:r>
              <a:rPr lang="en-US" dirty="0" err="1"/>
              <a:t>http.createServer</a:t>
            </a:r>
            <a:r>
              <a:rPr lang="en-US" dirty="0"/>
              <a:t>(app);</a:t>
            </a:r>
          </a:p>
          <a:p>
            <a:endParaRPr lang="en-US" dirty="0"/>
          </a:p>
          <a:p>
            <a:r>
              <a:rPr lang="en-US" dirty="0" err="1"/>
              <a:t>app.use</a:t>
            </a:r>
            <a:r>
              <a:rPr lang="en-US" dirty="0"/>
              <a:t>(</a:t>
            </a:r>
            <a:r>
              <a:rPr lang="en-US" dirty="0" err="1"/>
              <a:t>bodyParser.json</a:t>
            </a:r>
            <a:r>
              <a:rPr lang="en-US" dirty="0"/>
              <a:t>());</a:t>
            </a:r>
          </a:p>
          <a:p>
            <a:endParaRPr lang="en-US" dirty="0"/>
          </a:p>
          <a:p>
            <a:r>
              <a:rPr lang="en-US" dirty="0" err="1"/>
              <a:t>app.use</a:t>
            </a:r>
            <a:r>
              <a:rPr lang="en-US" dirty="0"/>
              <a:t>(</a:t>
            </a:r>
            <a:r>
              <a:rPr lang="en-US" dirty="0" err="1"/>
              <a:t>swaggerize</a:t>
            </a:r>
            <a:r>
              <a:rPr lang="en-US" dirty="0"/>
              <a:t>({</a:t>
            </a:r>
          </a:p>
          <a:p>
            <a:r>
              <a:rPr lang="en-US" dirty="0"/>
              <a:t>    </a:t>
            </a:r>
            <a:r>
              <a:rPr lang="en-US" dirty="0" err="1"/>
              <a:t>api</a:t>
            </a:r>
            <a:r>
              <a:rPr lang="en-US" dirty="0"/>
              <a:t>: </a:t>
            </a:r>
            <a:r>
              <a:rPr lang="en-US" dirty="0" err="1"/>
              <a:t>path.resolve</a:t>
            </a:r>
            <a:r>
              <a:rPr lang="en-US" dirty="0"/>
              <a:t>('./</a:t>
            </a:r>
            <a:r>
              <a:rPr lang="en-US" dirty="0" err="1"/>
              <a:t>config</a:t>
            </a:r>
            <a:r>
              <a:rPr lang="en-US" dirty="0"/>
              <a:t>/</a:t>
            </a:r>
            <a:r>
              <a:rPr lang="en-US" dirty="0" err="1"/>
              <a:t>api.json</a:t>
            </a:r>
            <a:r>
              <a:rPr lang="en-US" dirty="0"/>
              <a:t>'), // third change</a:t>
            </a:r>
          </a:p>
          <a:p>
            <a:r>
              <a:rPr lang="en-US" dirty="0"/>
              <a:t>    handlers: </a:t>
            </a:r>
            <a:r>
              <a:rPr lang="en-US" dirty="0" err="1"/>
              <a:t>path.resolve</a:t>
            </a:r>
            <a:r>
              <a:rPr lang="en-US" dirty="0"/>
              <a:t>('./handlers'),</a:t>
            </a:r>
          </a:p>
          <a:p>
            <a:r>
              <a:rPr lang="en-US" dirty="0"/>
              <a:t>    </a:t>
            </a:r>
            <a:r>
              <a:rPr lang="en-US" dirty="0" err="1"/>
              <a:t>docspath</a:t>
            </a:r>
            <a:r>
              <a:rPr lang="en-US" dirty="0"/>
              <a:t>: '/swagger' // fourth change</a:t>
            </a:r>
          </a:p>
          <a:p>
            <a:r>
              <a:rPr lang="en-US" dirty="0"/>
              <a:t>}));</a:t>
            </a:r>
          </a:p>
          <a:p>
            <a:endParaRPr lang="en-US" dirty="0"/>
          </a:p>
          <a:p>
            <a:r>
              <a:rPr lang="en-US" dirty="0"/>
              <a:t>// change four</a:t>
            </a:r>
          </a:p>
          <a:p>
            <a:r>
              <a:rPr lang="en-US" dirty="0" err="1"/>
              <a:t>app.use</a:t>
            </a:r>
            <a:r>
              <a:rPr lang="en-US" dirty="0"/>
              <a:t>('/docs', </a:t>
            </a:r>
            <a:r>
              <a:rPr lang="en-US" dirty="0" err="1"/>
              <a:t>swaggerUi</a:t>
            </a:r>
            <a:r>
              <a:rPr lang="en-US" dirty="0"/>
              <a:t>({</a:t>
            </a:r>
          </a:p>
          <a:p>
            <a:r>
              <a:rPr lang="en-US" dirty="0"/>
              <a:t>  docs: '/swagger'  </a:t>
            </a:r>
          </a:p>
          <a:p>
            <a:r>
              <a:rPr lang="en-US" dirty="0"/>
              <a:t>}));</a:t>
            </a:r>
          </a:p>
          <a:p>
            <a:endParaRPr lang="en-US" dirty="0"/>
          </a:p>
          <a:p>
            <a:r>
              <a:rPr lang="en-US" dirty="0" err="1"/>
              <a:t>server.listen</a:t>
            </a:r>
            <a:r>
              <a:rPr lang="en-US" dirty="0"/>
              <a:t>(port, function () { // fifth and final change</a:t>
            </a:r>
          </a:p>
          <a:p>
            <a:r>
              <a:rPr lang="en-US" dirty="0"/>
              <a:t>});</a:t>
            </a:r>
          </a:p>
          <a:p>
            <a:endParaRPr lang="en-US" dirty="0"/>
          </a:p>
          <a:p>
            <a:endParaRPr lang="en-US" dirty="0"/>
          </a:p>
          <a:p>
            <a:endParaRPr lang="en-US" dirty="0"/>
          </a:p>
          <a:p>
            <a:r>
              <a:rPr lang="en-US" dirty="0"/>
              <a:t>## now we will run it locally </a:t>
            </a:r>
          </a:p>
          <a:p>
            <a:r>
              <a:rPr lang="en-US" dirty="0"/>
              <a:t>node server.js</a:t>
            </a:r>
          </a:p>
          <a:p>
            <a:endParaRPr lang="en-US" dirty="0"/>
          </a:p>
          <a:p>
            <a:r>
              <a:rPr lang="en-US" dirty="0"/>
              <a:t>## navigate to URL</a:t>
            </a:r>
          </a:p>
          <a:p>
            <a:r>
              <a:rPr lang="en-US" dirty="0"/>
              <a:t>http://localhost:8000/contacts </a:t>
            </a:r>
          </a:p>
          <a:p>
            <a:endParaRPr lang="en-US" dirty="0"/>
          </a:p>
          <a:p>
            <a:r>
              <a:rPr lang="en-US" dirty="0"/>
              <a:t>## Navigate to a single contact item</a:t>
            </a:r>
          </a:p>
          <a:p>
            <a:r>
              <a:rPr lang="en-US" dirty="0"/>
              <a:t>http://localhost:8000/contacts/2 </a:t>
            </a:r>
          </a:p>
          <a:p>
            <a:endParaRPr lang="en-US" dirty="0"/>
          </a:p>
          <a:p>
            <a:r>
              <a:rPr lang="en-US" dirty="0"/>
              <a:t>## show the swagger endpoint</a:t>
            </a:r>
          </a:p>
          <a:p>
            <a:r>
              <a:rPr lang="en-US" dirty="0"/>
              <a:t>http://localhost:8000/swagger</a:t>
            </a:r>
          </a:p>
          <a:p>
            <a:endParaRPr lang="en-US" dirty="0"/>
          </a:p>
          <a:p>
            <a:r>
              <a:rPr lang="en-US" dirty="0"/>
              <a:t>## show the docs endpoint for the UI goodness</a:t>
            </a:r>
          </a:p>
          <a:p>
            <a:r>
              <a:rPr lang="en-US" dirty="0"/>
              <a:t>http://localhost:8000/docs </a:t>
            </a:r>
          </a:p>
          <a:p>
            <a:endParaRPr lang="en-US" dirty="0"/>
          </a:p>
          <a:p>
            <a:r>
              <a:rPr lang="en-US" dirty="0"/>
              <a:t>## set up app service </a:t>
            </a:r>
          </a:p>
          <a:p>
            <a:r>
              <a:rPr lang="en-US" dirty="0"/>
              <a:t>## browse to Azure Portal</a:t>
            </a:r>
          </a:p>
          <a:p>
            <a:r>
              <a:rPr lang="en-US" dirty="0"/>
              <a:t>New &gt; Web + Mobile &gt; API App </a:t>
            </a:r>
          </a:p>
          <a:p>
            <a:endParaRPr lang="en-US" dirty="0"/>
          </a:p>
          <a:p>
            <a:r>
              <a:rPr lang="en-US" dirty="0"/>
              <a:t>## used </a:t>
            </a:r>
            <a:r>
              <a:rPr lang="en-US" dirty="0" err="1"/>
              <a:t>IgniteYourNode</a:t>
            </a:r>
            <a:r>
              <a:rPr lang="en-US" dirty="0"/>
              <a:t> as both name and resource group</a:t>
            </a:r>
          </a:p>
          <a:p>
            <a:endParaRPr lang="en-US" dirty="0"/>
          </a:p>
          <a:p>
            <a:r>
              <a:rPr lang="en-US" dirty="0"/>
              <a:t>## set up API app for </a:t>
            </a:r>
            <a:r>
              <a:rPr lang="en-US" dirty="0" err="1"/>
              <a:t>Git</a:t>
            </a:r>
            <a:r>
              <a:rPr lang="en-US" dirty="0"/>
              <a:t> Deployment</a:t>
            </a:r>
          </a:p>
          <a:p>
            <a:r>
              <a:rPr lang="en-US" dirty="0"/>
              <a:t>Navigate to App Services &gt; API App</a:t>
            </a:r>
          </a:p>
          <a:p>
            <a:endParaRPr lang="en-US" dirty="0"/>
          </a:p>
          <a:p>
            <a:r>
              <a:rPr lang="en-US" dirty="0"/>
              <a:t>Settings &gt; Publishing &gt; Credentials</a:t>
            </a:r>
          </a:p>
          <a:p>
            <a:r>
              <a:rPr lang="en-US" dirty="0"/>
              <a:t>&lt;Name: </a:t>
            </a:r>
            <a:r>
              <a:rPr lang="en-US" dirty="0" err="1"/>
              <a:t>IgniteYourNode</a:t>
            </a:r>
            <a:endParaRPr lang="en-US" dirty="0"/>
          </a:p>
          <a:p>
            <a:r>
              <a:rPr lang="en-US" dirty="0" err="1"/>
              <a:t>pwd</a:t>
            </a:r>
            <a:r>
              <a:rPr lang="en-US" dirty="0"/>
              <a:t>: 4XoiAUoi/&gt;</a:t>
            </a:r>
          </a:p>
          <a:p>
            <a:endParaRPr lang="en-US" dirty="0"/>
          </a:p>
          <a:p>
            <a:r>
              <a:rPr lang="en-US" dirty="0"/>
              <a:t>## now set the deployment source</a:t>
            </a:r>
          </a:p>
          <a:p>
            <a:r>
              <a:rPr lang="en-US" dirty="0"/>
              <a:t>Deployment Source &gt; Choose Source &gt; Local </a:t>
            </a:r>
            <a:r>
              <a:rPr lang="en-US" dirty="0" err="1"/>
              <a:t>Git</a:t>
            </a:r>
            <a:r>
              <a:rPr lang="en-US" dirty="0"/>
              <a:t> Repo</a:t>
            </a:r>
          </a:p>
          <a:p>
            <a:endParaRPr lang="en-US" dirty="0"/>
          </a:p>
          <a:p>
            <a:r>
              <a:rPr lang="en-US" dirty="0"/>
              <a:t>## Get the repository URL</a:t>
            </a:r>
          </a:p>
          <a:p>
            <a:r>
              <a:rPr lang="en-US" dirty="0"/>
              <a:t>Essentials &gt; </a:t>
            </a:r>
            <a:r>
              <a:rPr lang="en-US" dirty="0" err="1"/>
              <a:t>Git</a:t>
            </a:r>
            <a:r>
              <a:rPr lang="en-US" dirty="0"/>
              <a:t> Clone URL</a:t>
            </a:r>
          </a:p>
          <a:p>
            <a:r>
              <a:rPr lang="en-US" dirty="0"/>
              <a:t>https://IgniteYourNode@igniteyournode.scm.azurewebsites.net:443/IgniteYourNode.git </a:t>
            </a:r>
          </a:p>
          <a:p>
            <a:endParaRPr lang="en-US" dirty="0"/>
          </a:p>
          <a:p>
            <a:r>
              <a:rPr lang="en-US" dirty="0"/>
              <a:t>## copy the </a:t>
            </a:r>
            <a:r>
              <a:rPr lang="en-US" dirty="0" err="1"/>
              <a:t>contactlist</a:t>
            </a:r>
            <a:r>
              <a:rPr lang="en-US" dirty="0"/>
              <a:t> folder to a location that can be used as a local </a:t>
            </a:r>
            <a:r>
              <a:rPr lang="en-US" dirty="0" err="1"/>
              <a:t>git</a:t>
            </a:r>
            <a:r>
              <a:rPr lang="en-US" dirty="0"/>
              <a:t> repo</a:t>
            </a:r>
          </a:p>
          <a:p>
            <a:r>
              <a:rPr lang="en-US" dirty="0"/>
              <a:t># in the demo example - I copied from the </a:t>
            </a:r>
            <a:r>
              <a:rPr lang="en-US" dirty="0" err="1"/>
              <a:t>generatoed</a:t>
            </a:r>
            <a:r>
              <a:rPr lang="en-US" dirty="0"/>
              <a:t> folder to code\ignite\</a:t>
            </a:r>
            <a:r>
              <a:rPr lang="en-US" dirty="0" err="1"/>
              <a:t>contactlist</a:t>
            </a:r>
            <a:endParaRPr lang="en-US" dirty="0"/>
          </a:p>
          <a:p>
            <a:endParaRPr lang="en-US" dirty="0"/>
          </a:p>
          <a:p>
            <a:r>
              <a:rPr lang="en-US" dirty="0"/>
              <a:t>## initialize </a:t>
            </a:r>
            <a:r>
              <a:rPr lang="en-US" dirty="0" err="1"/>
              <a:t>git</a:t>
            </a:r>
            <a:r>
              <a:rPr lang="en-US" dirty="0"/>
              <a:t> in this local folder</a:t>
            </a:r>
          </a:p>
          <a:p>
            <a:r>
              <a:rPr lang="en-US" dirty="0" err="1"/>
              <a:t>git</a:t>
            </a:r>
            <a:r>
              <a:rPr lang="en-US" dirty="0"/>
              <a:t> </a:t>
            </a:r>
            <a:r>
              <a:rPr lang="en-US" dirty="0" err="1"/>
              <a:t>init</a:t>
            </a:r>
            <a:r>
              <a:rPr lang="en-US" dirty="0"/>
              <a:t> </a:t>
            </a:r>
          </a:p>
          <a:p>
            <a:endParaRPr lang="en-US" dirty="0"/>
          </a:p>
          <a:p>
            <a:r>
              <a:rPr lang="en-US" dirty="0"/>
              <a:t>## now push the folder to the remote repo</a:t>
            </a:r>
          </a:p>
          <a:p>
            <a:r>
              <a:rPr lang="en-US" dirty="0" err="1"/>
              <a:t>git</a:t>
            </a:r>
            <a:r>
              <a:rPr lang="en-US" dirty="0"/>
              <a:t> remote add azure https://IgniteYourNode@igniteyournode.scm.azurewebsites.net:443/IgniteYourNode.git  </a:t>
            </a:r>
          </a:p>
          <a:p>
            <a:endParaRPr lang="en-US" dirty="0"/>
          </a:p>
          <a:p>
            <a:r>
              <a:rPr lang="en-US" dirty="0"/>
              <a:t>##Create initial commit</a:t>
            </a:r>
          </a:p>
          <a:p>
            <a:r>
              <a:rPr lang="en-US" dirty="0" err="1"/>
              <a:t>git</a:t>
            </a:r>
            <a:r>
              <a:rPr lang="en-US" dirty="0"/>
              <a:t> add .</a:t>
            </a:r>
          </a:p>
          <a:p>
            <a:r>
              <a:rPr lang="en-US" dirty="0" err="1"/>
              <a:t>git</a:t>
            </a:r>
            <a:r>
              <a:rPr lang="en-US" dirty="0"/>
              <a:t> commit -m "initial revision"</a:t>
            </a:r>
          </a:p>
          <a:p>
            <a:endParaRPr lang="en-US" dirty="0"/>
          </a:p>
          <a:p>
            <a:r>
              <a:rPr lang="en-US" dirty="0"/>
              <a:t>## now push the repo to azure</a:t>
            </a:r>
          </a:p>
          <a:p>
            <a:r>
              <a:rPr lang="en-US" dirty="0" err="1"/>
              <a:t>git</a:t>
            </a:r>
            <a:r>
              <a:rPr lang="en-US" dirty="0"/>
              <a:t> push azure master </a:t>
            </a:r>
          </a:p>
          <a:p>
            <a:endParaRPr lang="en-US" dirty="0"/>
          </a:p>
          <a:p>
            <a:r>
              <a:rPr lang="en-US" dirty="0"/>
              <a:t>## you can see the deployment status in App Service &gt; App Deployment &gt; Deployment options</a:t>
            </a:r>
          </a:p>
          <a:p>
            <a:endParaRPr lang="en-US" dirty="0"/>
          </a:p>
          <a:p>
            <a:r>
              <a:rPr lang="en-US" dirty="0"/>
              <a:t>## You can also see that the command window shows a status as it progresses</a:t>
            </a:r>
          </a:p>
          <a:p>
            <a:endParaRPr lang="en-US" dirty="0"/>
          </a:p>
          <a:p>
            <a:r>
              <a:rPr lang="en-US" dirty="0"/>
              <a:t>## once it's complete, we can now test out the API in Azure</a:t>
            </a:r>
          </a:p>
          <a:p>
            <a:r>
              <a:rPr lang="en-US" dirty="0"/>
              <a:t>http://igniteyournode.azurewebsites.net/contacts </a:t>
            </a:r>
          </a:p>
          <a:p>
            <a:endParaRPr lang="en-US" dirty="0"/>
          </a:p>
          <a:p>
            <a:r>
              <a:rPr lang="en-US" dirty="0"/>
              <a:t>## also show the Swagger UI page as we did before. </a:t>
            </a:r>
          </a:p>
          <a:p>
            <a:r>
              <a:rPr lang="en-US" dirty="0"/>
              <a:t>http://igniteyournode.azurewebsites.net/docs </a:t>
            </a:r>
          </a:p>
          <a:p>
            <a:endParaRPr lang="en-US" dirty="0"/>
          </a:p>
          <a:p>
            <a:endParaRPr lang="en-US" dirty="0"/>
          </a:p>
          <a:p>
            <a:endParaRPr lang="en-US" dirty="0"/>
          </a:p>
        </p:txBody>
      </p:sp>
      <p:sp>
        <p:nvSpPr>
          <p:cNvPr id="4" name="Header Placeholder 3"/>
          <p:cNvSpPr>
            <a:spLocks noGrp="1"/>
          </p:cNvSpPr>
          <p:nvPr>
            <p:ph type="hdr" sz="quarter" idx="10"/>
          </p:nvPr>
        </p:nvSpPr>
        <p:spPr/>
        <p:txBody>
          <a:bodyPr/>
          <a:lstStyle/>
          <a:p>
            <a:r>
              <a:rPr lang="en-US"/>
              <a:t>Microsoft Ignite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11/17/2016 3:07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13059172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D10C09F-FCA1-48C8-B40D-42E1045D109E}" type="datetime8">
              <a:rPr lang="en-US" smtClean="0"/>
              <a:t>11/17/2016 3:07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22889016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a:t>
            </a:r>
            <a:r>
              <a:rPr lang="en-US" baseline="0" dirty="0"/>
              <a:t> this page live – Show the various resources available </a:t>
            </a:r>
          </a:p>
          <a:p>
            <a:endParaRPr lang="en-US" baseline="0" dirty="0"/>
          </a:p>
          <a:p>
            <a:r>
              <a:rPr lang="en-US" baseline="0" dirty="0"/>
              <a:t>Let them know this is a work in progress and we WANT feedback </a:t>
            </a:r>
            <a:endParaRPr lang="en-US" dirty="0"/>
          </a:p>
        </p:txBody>
      </p:sp>
      <p:sp>
        <p:nvSpPr>
          <p:cNvPr id="4" name="Slide Number Placeholder 3"/>
          <p:cNvSpPr>
            <a:spLocks noGrp="1"/>
          </p:cNvSpPr>
          <p:nvPr>
            <p:ph type="sldNum" sz="quarter" idx="10"/>
          </p:nvPr>
        </p:nvSpPr>
        <p:spPr/>
        <p:txBody>
          <a:bodyPr/>
          <a:lstStyle/>
          <a:p>
            <a:fld id="{887BCD0E-FB0F-E648-8716-8564F68CB8B2}" type="slidenum">
              <a:rPr lang="en-US" smtClean="0">
                <a:solidFill>
                  <a:prstClr val="black"/>
                </a:solidFill>
              </a:rPr>
              <a:pPr/>
              <a:t>5</a:t>
            </a:fld>
            <a:endParaRPr lang="en-US">
              <a:solidFill>
                <a:prstClr val="black"/>
              </a:solidFill>
            </a:endParaRPr>
          </a:p>
        </p:txBody>
      </p:sp>
    </p:spTree>
    <p:extLst>
      <p:ext uri="{BB962C8B-B14F-4D97-AF65-F5344CB8AC3E}">
        <p14:creationId xmlns:p14="http://schemas.microsoft.com/office/powerpoint/2010/main" val="8785153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a:t>
            </a:r>
            <a:r>
              <a:rPr lang="en-US" baseline="0" dirty="0"/>
              <a:t> this page live – highlight the Node.js SDK and docs</a:t>
            </a:r>
          </a:p>
          <a:p>
            <a:endParaRPr lang="en-US" baseline="0" dirty="0"/>
          </a:p>
          <a:p>
            <a:r>
              <a:rPr lang="en-US" baseline="0" dirty="0"/>
              <a:t>Talk about how we manage the SDKs in GitHub and that Issues or feature requests can be made there. </a:t>
            </a:r>
            <a:endParaRPr lang="en-US" dirty="0"/>
          </a:p>
        </p:txBody>
      </p:sp>
      <p:sp>
        <p:nvSpPr>
          <p:cNvPr id="4" name="Slide Number Placeholder 3"/>
          <p:cNvSpPr>
            <a:spLocks noGrp="1"/>
          </p:cNvSpPr>
          <p:nvPr>
            <p:ph type="sldNum" sz="quarter" idx="10"/>
          </p:nvPr>
        </p:nvSpPr>
        <p:spPr/>
        <p:txBody>
          <a:bodyPr/>
          <a:lstStyle/>
          <a:p>
            <a:fld id="{887BCD0E-FB0F-E648-8716-8564F68CB8B2}" type="slidenum">
              <a:rPr lang="en-US" smtClean="0">
                <a:solidFill>
                  <a:prstClr val="black"/>
                </a:solidFill>
              </a:rPr>
              <a:pPr/>
              <a:t>6</a:t>
            </a:fld>
            <a:endParaRPr lang="en-US">
              <a:solidFill>
                <a:prstClr val="black"/>
              </a:solidFill>
            </a:endParaRPr>
          </a:p>
        </p:txBody>
      </p:sp>
    </p:spTree>
    <p:extLst>
      <p:ext uri="{BB962C8B-B14F-4D97-AF65-F5344CB8AC3E}">
        <p14:creationId xmlns:p14="http://schemas.microsoft.com/office/powerpoint/2010/main" val="41668976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https://azure.microsoft.com/en-us/documentation/samples/?term=node</a:t>
            </a:r>
          </a:p>
        </p:txBody>
      </p:sp>
      <p:sp>
        <p:nvSpPr>
          <p:cNvPr id="4" name="Slide Number Placeholder 3"/>
          <p:cNvSpPr>
            <a:spLocks noGrp="1"/>
          </p:cNvSpPr>
          <p:nvPr>
            <p:ph type="sldNum" sz="quarter" idx="10"/>
          </p:nvPr>
        </p:nvSpPr>
        <p:spPr/>
        <p:txBody>
          <a:bodyPr/>
          <a:lstStyle/>
          <a:p>
            <a:fld id="{887BCD0E-FB0F-E648-8716-8564F68CB8B2}" type="slidenum">
              <a:rPr lang="en-US" smtClean="0">
                <a:solidFill>
                  <a:prstClr val="black"/>
                </a:solidFill>
              </a:rPr>
              <a:pPr/>
              <a:t>7</a:t>
            </a:fld>
            <a:endParaRPr lang="en-US">
              <a:solidFill>
                <a:prstClr val="black"/>
              </a:solidFill>
            </a:endParaRPr>
          </a:p>
        </p:txBody>
      </p:sp>
    </p:spTree>
    <p:extLst>
      <p:ext uri="{BB962C8B-B14F-4D97-AF65-F5344CB8AC3E}">
        <p14:creationId xmlns:p14="http://schemas.microsoft.com/office/powerpoint/2010/main" val="22554505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1" indent="0">
              <a:buFont typeface="Arial" panose="020B0604020202020204" pitchFamily="34" charset="0"/>
              <a:buNone/>
            </a:pPr>
            <a:r>
              <a:rPr lang="en-US" dirty="0"/>
              <a:t>Node – </a:t>
            </a:r>
            <a:r>
              <a:rPr lang="en-US" dirty="0">
                <a:hlinkClick r:id="rId3"/>
              </a:rPr>
              <a:t>https://github.com/Azure/azure-sdk-for-node</a:t>
            </a:r>
            <a:r>
              <a:rPr lang="en-US" dirty="0"/>
              <a:t> </a:t>
            </a:r>
          </a:p>
          <a:p>
            <a:endParaRPr lang="en-US" dirty="0"/>
          </a:p>
        </p:txBody>
      </p:sp>
      <p:sp>
        <p:nvSpPr>
          <p:cNvPr id="4" name="Header Placeholder 3"/>
          <p:cNvSpPr>
            <a:spLocks noGrp="1"/>
          </p:cNvSpPr>
          <p:nvPr>
            <p:ph type="hdr" sz="quarter" idx="10"/>
          </p:nvPr>
        </p:nvSpPr>
        <p:spPr/>
        <p:txBody>
          <a:bodyPr/>
          <a:lstStyle/>
          <a:p>
            <a:pPr defTabSz="914400">
              <a:defRPr/>
            </a:pPr>
            <a:r>
              <a:rPr lang="en-US" sz="1800" kern="0">
                <a:solidFill>
                  <a:sysClr val="windowText" lastClr="000000"/>
                </a:solidFill>
              </a:rPr>
              <a:t>Microsoft Build 2016</a:t>
            </a:r>
            <a:endParaRPr lang="en-US" sz="1800" kern="0" dirty="0">
              <a:solidFill>
                <a:sysClr val="windowText" lastClr="000000"/>
              </a:solidFill>
            </a:endParaRPr>
          </a:p>
        </p:txBody>
      </p:sp>
      <p:sp>
        <p:nvSpPr>
          <p:cNvPr id="5" name="Footer Placeholder 4"/>
          <p:cNvSpPr>
            <a:spLocks noGrp="1"/>
          </p:cNvSpPr>
          <p:nvPr>
            <p:ph type="ftr" sz="quarter" idx="11"/>
          </p:nvPr>
        </p:nvSpPr>
        <p:spPr/>
        <p:txBody>
          <a:bodyPr/>
          <a:lstStyle/>
          <a:p>
            <a:pPr defTabSz="914099" eaLnBrk="0" hangingPunct="0">
              <a:defRPr/>
            </a:pPr>
            <a:r>
              <a:rPr lang="en-US" sz="400" kern="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kern="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defTabSz="914400" fontAlgn="auto">
              <a:spcBef>
                <a:spcPts val="0"/>
              </a:spcBef>
              <a:spcAft>
                <a:spcPts val="0"/>
              </a:spcAft>
              <a:defRPr/>
            </a:pPr>
            <a:fld id="{38EEC551-8CDA-4EB6-89BB-2A86C9F091C8}" type="datetime8">
              <a:rPr lang="en-US" sz="1800" kern="0" smtClean="0">
                <a:solidFill>
                  <a:sysClr val="windowText" lastClr="000000"/>
                </a:solidFill>
              </a:rPr>
              <a:pPr defTabSz="914400" fontAlgn="auto">
                <a:spcBef>
                  <a:spcPts val="0"/>
                </a:spcBef>
                <a:spcAft>
                  <a:spcPts val="0"/>
                </a:spcAft>
                <a:defRPr/>
              </a:pPr>
              <a:t>11/17/2016 3:07 PM</a:t>
            </a:fld>
            <a:endParaRPr lang="en-US" sz="1800" kern="0" dirty="0">
              <a:solidFill>
                <a:sysClr val="windowText" lastClr="000000"/>
              </a:solidFill>
            </a:endParaRPr>
          </a:p>
        </p:txBody>
      </p:sp>
      <p:sp>
        <p:nvSpPr>
          <p:cNvPr id="7" name="Slide Number Placeholder 6"/>
          <p:cNvSpPr>
            <a:spLocks noGrp="1"/>
          </p:cNvSpPr>
          <p:nvPr>
            <p:ph type="sldNum" sz="quarter" idx="13"/>
          </p:nvPr>
        </p:nvSpPr>
        <p:spPr/>
        <p:txBody>
          <a:bodyPr/>
          <a:lstStyle/>
          <a:p>
            <a:pPr defTabSz="914400" fontAlgn="auto">
              <a:spcBef>
                <a:spcPts val="0"/>
              </a:spcBef>
              <a:spcAft>
                <a:spcPts val="0"/>
              </a:spcAft>
              <a:defRPr/>
            </a:pPr>
            <a:fld id="{B4008EB6-D09E-4580-8CD6-DDB14511944F}" type="slidenum">
              <a:rPr lang="en-US" sz="1800" kern="0" smtClean="0">
                <a:solidFill>
                  <a:sysClr val="windowText" lastClr="000000"/>
                </a:solidFill>
              </a:rPr>
              <a:pPr defTabSz="914400" fontAlgn="auto">
                <a:spcBef>
                  <a:spcPts val="0"/>
                </a:spcBef>
                <a:spcAft>
                  <a:spcPts val="0"/>
                </a:spcAft>
                <a:defRPr/>
              </a:pPr>
              <a:t>8</a:t>
            </a:fld>
            <a:endParaRPr lang="en-US" sz="1800" kern="0" dirty="0">
              <a:solidFill>
                <a:sysClr val="windowText" lastClr="000000"/>
              </a:solidFill>
            </a:endParaRPr>
          </a:p>
        </p:txBody>
      </p:sp>
    </p:spTree>
    <p:extLst>
      <p:ext uri="{BB962C8B-B14F-4D97-AF65-F5344CB8AC3E}">
        <p14:creationId xmlns:p14="http://schemas.microsoft.com/office/powerpoint/2010/main" val="30863303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1863" rtl="0" eaLnBrk="0" fontAlgn="base" latinLnBrk="0" hangingPunct="0">
              <a:lnSpc>
                <a:spcPct val="100000"/>
              </a:lnSpc>
              <a:spcBef>
                <a:spcPct val="30000"/>
              </a:spcBef>
              <a:spcAft>
                <a:spcPct val="0"/>
              </a:spcAft>
              <a:buClrTx/>
              <a:buSzTx/>
              <a:buFontTx/>
              <a:buNone/>
              <a:tabLst/>
              <a:defRPr/>
            </a:pPr>
            <a:r>
              <a:rPr lang="en-US" dirty="0"/>
              <a:t>Show</a:t>
            </a:r>
            <a:r>
              <a:rPr lang="en-US" baseline="0" dirty="0"/>
              <a:t> this page live – highlight the JavaScript and Node.js section of the frameworks and SDK projects </a:t>
            </a:r>
          </a:p>
          <a:p>
            <a:pPr marL="0" marR="0" indent="0" algn="l" defTabSz="931863" rtl="0" eaLnBrk="0" fontAlgn="base" latinLnBrk="0" hangingPunct="0">
              <a:lnSpc>
                <a:spcPct val="100000"/>
              </a:lnSpc>
              <a:spcBef>
                <a:spcPct val="30000"/>
              </a:spcBef>
              <a:spcAft>
                <a:spcPct val="0"/>
              </a:spcAft>
              <a:buClrTx/>
              <a:buSzTx/>
              <a:buFontTx/>
              <a:buNone/>
              <a:tabLst/>
              <a:defRPr/>
            </a:pPr>
            <a:endParaRPr lang="en-US" dirty="0"/>
          </a:p>
          <a:p>
            <a:r>
              <a:rPr lang="en-US" dirty="0"/>
              <a:t>Most, if not all, projects are released under Apache 2.0</a:t>
            </a:r>
          </a:p>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2014</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solidFill>
                  <a:prstClr val="black"/>
                </a:solidFill>
              </a:rPr>
              <a:pPr/>
              <a:t>11/17/2016</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9</a:t>
            </a:fld>
            <a:endParaRPr lang="en-US" dirty="0">
              <a:solidFill>
                <a:prstClr val="black"/>
              </a:solidFill>
            </a:endParaRPr>
          </a:p>
        </p:txBody>
      </p:sp>
    </p:spTree>
    <p:extLst>
      <p:ext uri="{BB962C8B-B14F-4D97-AF65-F5344CB8AC3E}">
        <p14:creationId xmlns:p14="http://schemas.microsoft.com/office/powerpoint/2010/main" val="39066278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This slide highlights the</a:t>
            </a:r>
            <a:r>
              <a:rPr lang="en-US" baseline="0" dirty="0"/>
              <a:t> spectrum of options from IaaS to PaaS that Azure brings for Java.</a:t>
            </a:r>
          </a:p>
          <a:p>
            <a:pPr marL="228600" indent="-228600">
              <a:buAutoNum type="arabicPeriod"/>
            </a:pPr>
            <a:r>
              <a:rPr lang="en-US" baseline="0" dirty="0"/>
              <a:t>Highlight the existing options to create Linux VMs and automate them using extensions and containers.</a:t>
            </a:r>
          </a:p>
          <a:p>
            <a:pPr marL="228600" indent="-228600">
              <a:buAutoNum type="arabicPeriod"/>
            </a:pPr>
            <a:r>
              <a:rPr lang="en-US" baseline="0" dirty="0"/>
              <a:t>Highlight </a:t>
            </a:r>
            <a:r>
              <a:rPr lang="en-US" baseline="0" dirty="0" err="1"/>
              <a:t>ScaleSets</a:t>
            </a:r>
            <a:r>
              <a:rPr lang="en-US" baseline="0" dirty="0"/>
              <a:t> and Service Fabric.</a:t>
            </a:r>
            <a:endParaRPr lang="en-US" dirty="0"/>
          </a:p>
        </p:txBody>
      </p:sp>
      <p:sp>
        <p:nvSpPr>
          <p:cNvPr id="4" name="Header Placeholder 3"/>
          <p:cNvSpPr>
            <a:spLocks noGrp="1"/>
          </p:cNvSpPr>
          <p:nvPr>
            <p:ph type="hdr" sz="quarter" idx="10"/>
          </p:nvPr>
        </p:nvSpPr>
        <p:spPr/>
        <p:txBody>
          <a:bodyPr/>
          <a:lstStyle/>
          <a:p>
            <a:r>
              <a:rPr lang="en-US"/>
              <a:t>Microsoft AzureCon 2015</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11/17/2016 3:07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29514872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sz="1200" kern="1200" dirty="0">
                <a:solidFill>
                  <a:schemeClr val="tx1"/>
                </a:solidFill>
                <a:latin typeface="+mn-lt"/>
                <a:ea typeface="+mn-ea"/>
                <a:cs typeface="+mn-cs"/>
              </a:rPr>
              <a:t>This slide ways to</a:t>
            </a:r>
            <a:r>
              <a:rPr lang="en-US" sz="1200" kern="1200" baseline="0" dirty="0">
                <a:solidFill>
                  <a:schemeClr val="tx1"/>
                </a:solidFill>
                <a:latin typeface="+mn-lt"/>
                <a:ea typeface="+mn-ea"/>
                <a:cs typeface="+mn-cs"/>
              </a:rPr>
              <a:t> multiple ways available to get VMs going</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US" sz="1200" kern="1200" baseline="0" dirty="0">
                <a:solidFill>
                  <a:schemeClr val="tx1"/>
                </a:solidFill>
                <a:latin typeface="+mn-lt"/>
                <a:ea typeface="+mn-ea"/>
                <a:cs typeface="+mn-cs"/>
              </a:rPr>
              <a:t>Highlight the Marketplace – VM’s </a:t>
            </a:r>
            <a:r>
              <a:rPr lang="en-US" sz="1200" dirty="0">
                <a:latin typeface="Segoe UI Light" panose="020B0502040204020203" pitchFamily="34" charset="0"/>
                <a:cs typeface="Segoe UI Light" panose="020B0502040204020203" pitchFamily="34" charset="0"/>
              </a:rPr>
              <a:t>Published, maintained and supported by partners, curated &amp; tested by Microsoft</a:t>
            </a:r>
          </a:p>
          <a:p>
            <a:pPr marL="800100" lvl="1" indent="-342900">
              <a:buFont typeface="Arial" panose="020B0604020202020204" pitchFamily="34" charset="0"/>
              <a:buChar char="•"/>
            </a:pPr>
            <a:r>
              <a:rPr lang="en-US" sz="2400" dirty="0">
                <a:latin typeface="Segoe UI Light" panose="020B0502040204020203" pitchFamily="34" charset="0"/>
                <a:cs typeface="Segoe UI Light" panose="020B0502040204020203" pitchFamily="34" charset="0"/>
              </a:rPr>
              <a:t>Standard Linux Images : Customers</a:t>
            </a:r>
            <a:r>
              <a:rPr lang="en-US" sz="2400" b="1" dirty="0">
                <a:latin typeface="Segoe UI Light" panose="020B0502040204020203" pitchFamily="34" charset="0"/>
                <a:cs typeface="Segoe UI Light" panose="020B0502040204020203" pitchFamily="34" charset="0"/>
              </a:rPr>
              <a:t> </a:t>
            </a:r>
            <a:r>
              <a:rPr lang="en-US" sz="2400" dirty="0">
                <a:latin typeface="Segoe UI Light" panose="020B0502040204020203" pitchFamily="34" charset="0"/>
                <a:cs typeface="Segoe UI Light" panose="020B0502040204020203" pitchFamily="34" charset="0"/>
              </a:rPr>
              <a:t>to contact vendor/partner for Linux support. Azure-related platform issues supported by Microsoft.</a:t>
            </a:r>
          </a:p>
          <a:p>
            <a:pPr marL="800100" lvl="1" indent="-342900">
              <a:buFont typeface="Arial" panose="020B0604020202020204" pitchFamily="34" charset="0"/>
              <a:buChar char="•"/>
            </a:pPr>
            <a:r>
              <a:rPr lang="en-US" sz="2400" dirty="0">
                <a:latin typeface="Segoe UI Light" panose="020B0502040204020203" pitchFamily="34" charset="0"/>
                <a:cs typeface="Segoe UI Light" panose="020B0502040204020203" pitchFamily="34" charset="0"/>
              </a:rPr>
              <a:t>Premium Images : Microsoft engages</a:t>
            </a:r>
            <a:r>
              <a:rPr lang="en-US" sz="2400" b="1" dirty="0">
                <a:latin typeface="Segoe UI Light" panose="020B0502040204020203" pitchFamily="34" charset="0"/>
                <a:cs typeface="Segoe UI Light" panose="020B0502040204020203" pitchFamily="34" charset="0"/>
              </a:rPr>
              <a:t> </a:t>
            </a:r>
            <a:r>
              <a:rPr lang="en-US" sz="2400" dirty="0">
                <a:latin typeface="Segoe UI Light" panose="020B0502040204020203" pitchFamily="34" charset="0"/>
                <a:cs typeface="Segoe UI Light" panose="020B0502040204020203" pitchFamily="34" charset="0"/>
              </a:rPr>
              <a:t>the Linux vendor/partner on behalf of the customer for support; SUSE SLES 11SP3 only</a:t>
            </a:r>
          </a:p>
          <a:p>
            <a:pPr marL="457200" marR="0" lvl="0" indent="-457200" algn="l" defTabSz="914400" rtl="0" eaLnBrk="1" fontAlgn="auto" latinLnBrk="0" hangingPunct="1">
              <a:lnSpc>
                <a:spcPct val="100000"/>
              </a:lnSpc>
              <a:spcBef>
                <a:spcPts val="0"/>
              </a:spcBef>
              <a:spcAft>
                <a:spcPts val="0"/>
              </a:spcAft>
              <a:buClrTx/>
              <a:buSzTx/>
              <a:buFont typeface="+mj-lt"/>
              <a:buAutoNum type="arabicPeriod"/>
              <a:tabLst/>
              <a:defRPr/>
            </a:pPr>
            <a:r>
              <a:rPr lang="en-US" sz="2400" baseline="0" dirty="0">
                <a:latin typeface="Segoe UI Light" panose="020B0502040204020203" pitchFamily="34" charset="0"/>
                <a:cs typeface="Segoe UI Light" panose="020B0502040204020203" pitchFamily="34" charset="0"/>
              </a:rPr>
              <a:t>Highlight Community Images - </a:t>
            </a:r>
            <a:r>
              <a:rPr lang="en-US" sz="2400" dirty="0">
                <a:latin typeface="Segoe UI Light" panose="020B0502040204020203" pitchFamily="34" charset="0"/>
                <a:cs typeface="Segoe UI Light" panose="020B0502040204020203" pitchFamily="34" charset="0"/>
              </a:rPr>
              <a:t>community managed of Linux and FreeBSD virtual machine images for easy deployment to Microsoft Azure.</a:t>
            </a:r>
          </a:p>
          <a:p>
            <a:pPr marL="457200" marR="0" lvl="0" indent="-457200" algn="l" defTabSz="914400" rtl="0" eaLnBrk="1" fontAlgn="auto" latinLnBrk="0" hangingPunct="1">
              <a:lnSpc>
                <a:spcPct val="100000"/>
              </a:lnSpc>
              <a:spcBef>
                <a:spcPts val="0"/>
              </a:spcBef>
              <a:spcAft>
                <a:spcPts val="0"/>
              </a:spcAft>
              <a:buClrTx/>
              <a:buSzTx/>
              <a:buFont typeface="+mj-lt"/>
              <a:buAutoNum type="arabicPeriod"/>
              <a:tabLst/>
              <a:defRPr/>
            </a:pPr>
            <a:r>
              <a:rPr lang="en-US" sz="2400" dirty="0">
                <a:latin typeface="Segoe UI Light" panose="020B0502040204020203" pitchFamily="34" charset="0"/>
                <a:cs typeface="Segoe UI Light" panose="020B0502040204020203" pitchFamily="34" charset="0"/>
              </a:rPr>
              <a:t>Highlight BYOI - It’s possible to create &amp; upload a Virtual Hard Disk (VHD), so you can use it as your own image to create multiple VMs based on that Image.</a:t>
            </a:r>
          </a:p>
          <a:p>
            <a:pPr marL="914400" lvl="1" indent="-457200">
              <a:buFont typeface="Arial" panose="020B0604020202020204" pitchFamily="34" charset="0"/>
              <a:buChar char="•"/>
            </a:pPr>
            <a:r>
              <a:rPr lang="en-US" sz="2400" dirty="0">
                <a:latin typeface="Segoe UI Light" panose="020B0502040204020203" pitchFamily="34" charset="0"/>
                <a:cs typeface="Segoe UI Light" panose="020B0502040204020203" pitchFamily="34" charset="0"/>
              </a:rPr>
              <a:t>Conceptual Steps</a:t>
            </a:r>
          </a:p>
          <a:p>
            <a:pPr marL="1371600" lvl="2" indent="-457200">
              <a:buFont typeface="Courier New" panose="02070309020205020404" pitchFamily="49" charset="0"/>
              <a:buChar char="o"/>
            </a:pPr>
            <a:r>
              <a:rPr lang="en-US" sz="2000" kern="1200" dirty="0">
                <a:solidFill>
                  <a:schemeClr val="tx1"/>
                </a:solidFill>
                <a:latin typeface="+mn-lt"/>
                <a:ea typeface="+mn-ea"/>
                <a:cs typeface="+mn-cs"/>
              </a:rPr>
              <a:t>Prepare a VHD that runs on Hyper-V hypervisor</a:t>
            </a:r>
          </a:p>
          <a:p>
            <a:pPr marL="1371600" lvl="2" indent="-457200">
              <a:buFont typeface="Courier New" panose="02070309020205020404" pitchFamily="49" charset="0"/>
              <a:buChar char="o"/>
            </a:pPr>
            <a:r>
              <a:rPr lang="en-US" sz="2000" kern="1200" dirty="0">
                <a:solidFill>
                  <a:schemeClr val="tx1"/>
                </a:solidFill>
                <a:latin typeface="+mn-lt"/>
                <a:ea typeface="+mn-ea"/>
                <a:cs typeface="+mn-cs"/>
              </a:rPr>
              <a:t>Install LIS if Needed, Install Linux Agent</a:t>
            </a:r>
          </a:p>
          <a:p>
            <a:pPr marL="1371600" lvl="2" indent="-457200">
              <a:buFont typeface="Courier New" panose="02070309020205020404" pitchFamily="49" charset="0"/>
              <a:buChar char="o"/>
            </a:pPr>
            <a:r>
              <a:rPr lang="en-US" sz="2000" kern="1200" dirty="0">
                <a:solidFill>
                  <a:schemeClr val="tx1"/>
                </a:solidFill>
                <a:latin typeface="+mn-lt"/>
                <a:ea typeface="+mn-ea"/>
                <a:cs typeface="+mn-cs"/>
              </a:rPr>
              <a:t>Upload VHD to Azure Storage.</a:t>
            </a:r>
          </a:p>
          <a:p>
            <a:pPr marL="1371600" lvl="2" indent="-457200">
              <a:buFont typeface="Courier New" panose="02070309020205020404" pitchFamily="49" charset="0"/>
              <a:buChar char="o"/>
            </a:pPr>
            <a:r>
              <a:rPr lang="en-US" sz="2000" kern="1200" dirty="0">
                <a:solidFill>
                  <a:schemeClr val="tx1"/>
                </a:solidFill>
                <a:latin typeface="+mn-lt"/>
                <a:ea typeface="+mn-ea"/>
                <a:cs typeface="+mn-cs"/>
              </a:rPr>
              <a:t>Create VM image from Uploaded VHD (Azure CLI, Portal)</a:t>
            </a:r>
          </a:p>
          <a:p>
            <a:pPr marL="457200" marR="0" lvl="0" indent="-457200" algn="l" defTabSz="914400" rtl="0" eaLnBrk="1" fontAlgn="auto" latinLnBrk="0" hangingPunct="1">
              <a:lnSpc>
                <a:spcPct val="100000"/>
              </a:lnSpc>
              <a:spcBef>
                <a:spcPts val="0"/>
              </a:spcBef>
              <a:spcAft>
                <a:spcPts val="0"/>
              </a:spcAft>
              <a:buClrTx/>
              <a:buSzTx/>
              <a:buFont typeface="+mj-lt"/>
              <a:buAutoNum type="arabicPeriod"/>
              <a:tabLst/>
              <a:defRPr/>
            </a:pPr>
            <a:endParaRPr lang="en-US" sz="2400" dirty="0">
              <a:latin typeface="Segoe UI Light" panose="020B0502040204020203" pitchFamily="34" charset="0"/>
              <a:cs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2400" dirty="0">
              <a:latin typeface="Segoe UI Light" panose="020B0502040204020203" pitchFamily="34" charset="0"/>
              <a:cs typeface="Segoe UI Light" panose="020B0502040204020203" pitchFamily="34" charset="0"/>
            </a:endParaRPr>
          </a:p>
          <a:p>
            <a:pPr marL="0" lvl="0" indent="0">
              <a:buFont typeface="Arial" panose="020B0604020202020204" pitchFamily="34" charset="0"/>
              <a:buNone/>
            </a:pPr>
            <a:endParaRPr lang="en-US" sz="2400" dirty="0">
              <a:latin typeface="Segoe UI Light" panose="020B0502040204020203" pitchFamily="34" charset="0"/>
              <a:cs typeface="Segoe UI Light" panose="020B0502040204020203" pitchFamily="34" charset="0"/>
            </a:endParaRPr>
          </a:p>
          <a:p>
            <a:endParaRPr lang="en-US" dirty="0"/>
          </a:p>
        </p:txBody>
      </p:sp>
      <p:sp>
        <p:nvSpPr>
          <p:cNvPr id="4" name="Header Placeholder 3"/>
          <p:cNvSpPr>
            <a:spLocks noGrp="1"/>
          </p:cNvSpPr>
          <p:nvPr>
            <p:ph type="hdr" sz="quarter" idx="10"/>
          </p:nvPr>
        </p:nvSpPr>
        <p:spPr/>
        <p:txBody>
          <a:bodyPr/>
          <a:lstStyle/>
          <a:p>
            <a:r>
              <a:rPr lang="en-US">
                <a:solidFill>
                  <a:prstClr val="black"/>
                </a:solidFill>
              </a:rPr>
              <a:t>Microsoft Ignite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11/17/2016 3:07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12</a:t>
            </a:fld>
            <a:endParaRPr lang="en-US" dirty="0">
              <a:solidFill>
                <a:prstClr val="black"/>
              </a:solidFill>
            </a:endParaRPr>
          </a:p>
        </p:txBody>
      </p:sp>
    </p:spTree>
    <p:extLst>
      <p:ext uri="{BB962C8B-B14F-4D97-AF65-F5344CB8AC3E}">
        <p14:creationId xmlns:p14="http://schemas.microsoft.com/office/powerpoint/2010/main" val="36977349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2AEEA41B-BFA6-4D75-B8EA-8CA5FA2A5AE2}" type="datetimeFigureOut">
              <a:rPr lang="en-US" smtClean="0"/>
              <a:t>11/17/2016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A230BAC-64B4-4E00-AFB4-FE3B026B83AB}" type="slidenum">
              <a:rPr lang="en-US" smtClean="0"/>
              <a:t>‹#›</a:t>
            </a:fld>
            <a:endParaRPr lang="en-US"/>
          </a:p>
        </p:txBody>
      </p:sp>
    </p:spTree>
    <p:extLst>
      <p:ext uri="{BB962C8B-B14F-4D97-AF65-F5344CB8AC3E}">
        <p14:creationId xmlns:p14="http://schemas.microsoft.com/office/powerpoint/2010/main" val="20973498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AEEA41B-BFA6-4D75-B8EA-8CA5FA2A5AE2}" type="datetimeFigureOut">
              <a:rPr lang="en-US" smtClean="0"/>
              <a:t>11/17/2016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A230BAC-64B4-4E00-AFB4-FE3B026B83AB}" type="slidenum">
              <a:rPr lang="en-US" smtClean="0"/>
              <a:t>‹#›</a:t>
            </a:fld>
            <a:endParaRPr lang="en-US"/>
          </a:p>
        </p:txBody>
      </p:sp>
    </p:spTree>
    <p:extLst>
      <p:ext uri="{BB962C8B-B14F-4D97-AF65-F5344CB8AC3E}">
        <p14:creationId xmlns:p14="http://schemas.microsoft.com/office/powerpoint/2010/main" val="30925300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AEEA41B-BFA6-4D75-B8EA-8CA5FA2A5AE2}" type="datetimeFigureOut">
              <a:rPr lang="en-US" smtClean="0"/>
              <a:t>11/17/2016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A230BAC-64B4-4E00-AFB4-FE3B026B83AB}" type="slidenum">
              <a:rPr lang="en-US" smtClean="0"/>
              <a:t>‹#›</a:t>
            </a:fld>
            <a:endParaRPr lang="en-US"/>
          </a:p>
        </p:txBody>
      </p:sp>
    </p:spTree>
    <p:extLst>
      <p:ext uri="{BB962C8B-B14F-4D97-AF65-F5344CB8AC3E}">
        <p14:creationId xmlns:p14="http://schemas.microsoft.com/office/powerpoint/2010/main" val="5114933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23160849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1289373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066548" cy="1158793"/>
          </a:xfrm>
          <a:noFill/>
        </p:spPr>
        <p:txBody>
          <a:bodyPr wrap="square" tIns="91440" bIns="91440" anchor="t" anchorCtr="0">
            <a:spAutoFit/>
          </a:bodyPr>
          <a:lstStyle>
            <a:lvl1pPr>
              <a:defRPr sz="7058" spc="-98" baseline="0">
                <a:gradFill>
                  <a:gsLst>
                    <a:gs pos="8850">
                      <a:schemeClr val="tx1"/>
                    </a:gs>
                    <a:gs pos="23894">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8067822" cy="724246"/>
          </a:xfrm>
          <a:noFill/>
        </p:spPr>
        <p:txBody>
          <a:bodyPr wrap="square" lIns="182880" tIns="146304" rIns="182880" bIns="146304">
            <a:spAutoFit/>
          </a:bodyPr>
          <a:lstStyle>
            <a:lvl1pPr marL="0" indent="0">
              <a:spcBef>
                <a:spcPts val="0"/>
              </a:spcBef>
              <a:buNone/>
              <a:defRPr sz="3137" spc="0" baseline="0">
                <a:gradFill>
                  <a:gsLst>
                    <a:gs pos="8850">
                      <a:schemeClr val="tx1"/>
                    </a:gs>
                    <a:gs pos="23894">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4242707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4492392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AEEA41B-BFA6-4D75-B8EA-8CA5FA2A5AE2}" type="datetimeFigureOut">
              <a:rPr lang="en-US" smtClean="0"/>
              <a:t>11/17/2016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A230BAC-64B4-4E00-AFB4-FE3B026B83AB}" type="slidenum">
              <a:rPr lang="en-US" smtClean="0"/>
              <a:t>‹#›</a:t>
            </a:fld>
            <a:endParaRPr lang="en-US"/>
          </a:p>
        </p:txBody>
      </p:sp>
    </p:spTree>
    <p:extLst>
      <p:ext uri="{BB962C8B-B14F-4D97-AF65-F5344CB8AC3E}">
        <p14:creationId xmlns:p14="http://schemas.microsoft.com/office/powerpoint/2010/main" val="34205539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2AEEA41B-BFA6-4D75-B8EA-8CA5FA2A5AE2}" type="datetimeFigureOut">
              <a:rPr lang="en-US" smtClean="0"/>
              <a:t>11/17/2016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A230BAC-64B4-4E00-AFB4-FE3B026B83AB}" type="slidenum">
              <a:rPr lang="en-US" smtClean="0"/>
              <a:t>‹#›</a:t>
            </a:fld>
            <a:endParaRPr lang="en-US"/>
          </a:p>
        </p:txBody>
      </p:sp>
    </p:spTree>
    <p:extLst>
      <p:ext uri="{BB962C8B-B14F-4D97-AF65-F5344CB8AC3E}">
        <p14:creationId xmlns:p14="http://schemas.microsoft.com/office/powerpoint/2010/main" val="32389124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AEEA41B-BFA6-4D75-B8EA-8CA5FA2A5AE2}" type="datetimeFigureOut">
              <a:rPr lang="en-US" smtClean="0"/>
              <a:t>11/17/2016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A230BAC-64B4-4E00-AFB4-FE3B026B83AB}" type="slidenum">
              <a:rPr lang="en-US" smtClean="0"/>
              <a:t>‹#›</a:t>
            </a:fld>
            <a:endParaRPr lang="en-US"/>
          </a:p>
        </p:txBody>
      </p:sp>
    </p:spTree>
    <p:extLst>
      <p:ext uri="{BB962C8B-B14F-4D97-AF65-F5344CB8AC3E}">
        <p14:creationId xmlns:p14="http://schemas.microsoft.com/office/powerpoint/2010/main" val="14466190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AEEA41B-BFA6-4D75-B8EA-8CA5FA2A5AE2}" type="datetimeFigureOut">
              <a:rPr lang="en-US" smtClean="0"/>
              <a:t>11/17/2016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A230BAC-64B4-4E00-AFB4-FE3B026B83AB}" type="slidenum">
              <a:rPr lang="en-US" smtClean="0"/>
              <a:t>‹#›</a:t>
            </a:fld>
            <a:endParaRPr lang="en-US"/>
          </a:p>
        </p:txBody>
      </p:sp>
    </p:spTree>
    <p:extLst>
      <p:ext uri="{BB962C8B-B14F-4D97-AF65-F5344CB8AC3E}">
        <p14:creationId xmlns:p14="http://schemas.microsoft.com/office/powerpoint/2010/main" val="27787220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AEEA41B-BFA6-4D75-B8EA-8CA5FA2A5AE2}" type="datetimeFigureOut">
              <a:rPr lang="en-US" smtClean="0"/>
              <a:t>11/17/2016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A230BAC-64B4-4E00-AFB4-FE3B026B83AB}" type="slidenum">
              <a:rPr lang="en-US" smtClean="0"/>
              <a:t>‹#›</a:t>
            </a:fld>
            <a:endParaRPr lang="en-US"/>
          </a:p>
        </p:txBody>
      </p:sp>
    </p:spTree>
    <p:extLst>
      <p:ext uri="{BB962C8B-B14F-4D97-AF65-F5344CB8AC3E}">
        <p14:creationId xmlns:p14="http://schemas.microsoft.com/office/powerpoint/2010/main" val="32302268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AEEA41B-BFA6-4D75-B8EA-8CA5FA2A5AE2}" type="datetimeFigureOut">
              <a:rPr lang="en-US" smtClean="0"/>
              <a:t>11/17/2016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A230BAC-64B4-4E00-AFB4-FE3B026B83AB}" type="slidenum">
              <a:rPr lang="en-US" smtClean="0"/>
              <a:t>‹#›</a:t>
            </a:fld>
            <a:endParaRPr lang="en-US"/>
          </a:p>
        </p:txBody>
      </p:sp>
    </p:spTree>
    <p:extLst>
      <p:ext uri="{BB962C8B-B14F-4D97-AF65-F5344CB8AC3E}">
        <p14:creationId xmlns:p14="http://schemas.microsoft.com/office/powerpoint/2010/main" val="15622076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2AEEA41B-BFA6-4D75-B8EA-8CA5FA2A5AE2}" type="datetimeFigureOut">
              <a:rPr lang="en-US" smtClean="0"/>
              <a:t>11/17/2016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A230BAC-64B4-4E00-AFB4-FE3B026B83AB}" type="slidenum">
              <a:rPr lang="en-US" smtClean="0"/>
              <a:t>‹#›</a:t>
            </a:fld>
            <a:endParaRPr lang="en-US"/>
          </a:p>
        </p:txBody>
      </p:sp>
    </p:spTree>
    <p:extLst>
      <p:ext uri="{BB962C8B-B14F-4D97-AF65-F5344CB8AC3E}">
        <p14:creationId xmlns:p14="http://schemas.microsoft.com/office/powerpoint/2010/main" val="35150902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2AEEA41B-BFA6-4D75-B8EA-8CA5FA2A5AE2}" type="datetimeFigureOut">
              <a:rPr lang="en-US" smtClean="0"/>
              <a:t>11/17/2016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A230BAC-64B4-4E00-AFB4-FE3B026B83AB}" type="slidenum">
              <a:rPr lang="en-US" smtClean="0"/>
              <a:t>‹#›</a:t>
            </a:fld>
            <a:endParaRPr lang="en-US"/>
          </a:p>
        </p:txBody>
      </p:sp>
    </p:spTree>
    <p:extLst>
      <p:ext uri="{BB962C8B-B14F-4D97-AF65-F5344CB8AC3E}">
        <p14:creationId xmlns:p14="http://schemas.microsoft.com/office/powerpoint/2010/main" val="32001623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AEEA41B-BFA6-4D75-B8EA-8CA5FA2A5AE2}" type="datetimeFigureOut">
              <a:rPr lang="en-US" smtClean="0"/>
              <a:t>11/17/2016</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A230BAC-64B4-4E00-AFB4-FE3B026B83AB}" type="slidenum">
              <a:rPr lang="en-US" smtClean="0"/>
              <a:t>‹#›</a:t>
            </a:fld>
            <a:endParaRPr lang="en-US"/>
          </a:p>
        </p:txBody>
      </p:sp>
    </p:spTree>
    <p:extLst>
      <p:ext uri="{BB962C8B-B14F-4D97-AF65-F5344CB8AC3E}">
        <p14:creationId xmlns:p14="http://schemas.microsoft.com/office/powerpoint/2010/main" val="243460665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2" r:id="rId13"/>
    <p:sldLayoutId id="2147483663" r:id="rId14"/>
    <p:sldLayoutId id="2147483664"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mailto:Steve.walker@Microsoft.com"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9.xml"/><Relationship Id="rId1" Type="http://schemas.openxmlformats.org/officeDocument/2006/relationships/slideLayout" Target="../slideLayouts/slideLayout6.xml"/><Relationship Id="rId5" Type="http://schemas.openxmlformats.org/officeDocument/2006/relationships/image" Target="../media/image54.png"/><Relationship Id="rId4" Type="http://schemas.openxmlformats.org/officeDocument/2006/relationships/image" Target="../media/image53.png"/></Relationships>
</file>

<file path=ppt/slides/_rels/slide1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0.xml"/><Relationship Id="rId1" Type="http://schemas.openxmlformats.org/officeDocument/2006/relationships/slideLayout" Target="../slideLayouts/slideLayout6.xml"/><Relationship Id="rId5" Type="http://schemas.openxmlformats.org/officeDocument/2006/relationships/image" Target="../media/image57.png"/><Relationship Id="rId4" Type="http://schemas.openxmlformats.org/officeDocument/2006/relationships/image" Target="../media/image56.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58.png"/><Relationship Id="rId7" Type="http://schemas.openxmlformats.org/officeDocument/2006/relationships/image" Target="../media/image62.png"/><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 Id="rId9" Type="http://schemas.openxmlformats.org/officeDocument/2006/relationships/image" Target="../media/image64.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image" Target="../media/image2.tmp"/><Relationship Id="rId2" Type="http://schemas.openxmlformats.org/officeDocument/2006/relationships/image" Target="../media/image1.jpg"/><Relationship Id="rId1" Type="http://schemas.openxmlformats.org/officeDocument/2006/relationships/slideLayout" Target="../slideLayouts/slideLayout6.xml"/><Relationship Id="rId4" Type="http://schemas.openxmlformats.org/officeDocument/2006/relationships/image" Target="../media/image3.tmp"/></Relationships>
</file>

<file path=ppt/slides/_rels/slide20.xml.rels><?xml version="1.0" encoding="UTF-8" standalone="yes"?>
<Relationships xmlns="http://schemas.openxmlformats.org/package/2006/relationships"><Relationship Id="rId2" Type="http://schemas.openxmlformats.org/officeDocument/2006/relationships/hyperlink" Target="https://github.com/Azure/azure-sdk-for-node" TargetMode="Externa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18" Type="http://schemas.openxmlformats.org/officeDocument/2006/relationships/image" Target="../media/image19.jpeg"/><Relationship Id="rId26" Type="http://schemas.openxmlformats.org/officeDocument/2006/relationships/image" Target="../media/image27.png"/><Relationship Id="rId39" Type="http://schemas.openxmlformats.org/officeDocument/2006/relationships/image" Target="../media/image40.png"/><Relationship Id="rId3" Type="http://schemas.openxmlformats.org/officeDocument/2006/relationships/image" Target="../media/image4.png"/><Relationship Id="rId21" Type="http://schemas.openxmlformats.org/officeDocument/2006/relationships/image" Target="../media/image22.jpeg"/><Relationship Id="rId34" Type="http://schemas.openxmlformats.org/officeDocument/2006/relationships/image" Target="../media/image35.png"/><Relationship Id="rId7" Type="http://schemas.openxmlformats.org/officeDocument/2006/relationships/image" Target="../media/image8.png"/><Relationship Id="rId12" Type="http://schemas.openxmlformats.org/officeDocument/2006/relationships/image" Target="../media/image13.png"/><Relationship Id="rId17" Type="http://schemas.openxmlformats.org/officeDocument/2006/relationships/image" Target="../media/image18.png"/><Relationship Id="rId25" Type="http://schemas.openxmlformats.org/officeDocument/2006/relationships/image" Target="../media/image26.png"/><Relationship Id="rId33" Type="http://schemas.openxmlformats.org/officeDocument/2006/relationships/image" Target="../media/image34.png"/><Relationship Id="rId38" Type="http://schemas.openxmlformats.org/officeDocument/2006/relationships/image" Target="../media/image39.png"/><Relationship Id="rId2" Type="http://schemas.openxmlformats.org/officeDocument/2006/relationships/notesSlide" Target="../notesSlides/notesSlide1.xml"/><Relationship Id="rId16" Type="http://schemas.openxmlformats.org/officeDocument/2006/relationships/image" Target="../media/image17.png"/><Relationship Id="rId20" Type="http://schemas.openxmlformats.org/officeDocument/2006/relationships/image" Target="../media/image21.emf"/><Relationship Id="rId29" Type="http://schemas.openxmlformats.org/officeDocument/2006/relationships/image" Target="../media/image30.png"/><Relationship Id="rId1" Type="http://schemas.openxmlformats.org/officeDocument/2006/relationships/slideLayout" Target="../slideLayouts/slideLayout6.xml"/><Relationship Id="rId6" Type="http://schemas.openxmlformats.org/officeDocument/2006/relationships/image" Target="../media/image7.png"/><Relationship Id="rId11" Type="http://schemas.openxmlformats.org/officeDocument/2006/relationships/image" Target="../media/image12.png"/><Relationship Id="rId24" Type="http://schemas.openxmlformats.org/officeDocument/2006/relationships/image" Target="../media/image25.png"/><Relationship Id="rId32" Type="http://schemas.openxmlformats.org/officeDocument/2006/relationships/image" Target="../media/image33.png"/><Relationship Id="rId37" Type="http://schemas.openxmlformats.org/officeDocument/2006/relationships/image" Target="../media/image38.png"/><Relationship Id="rId5" Type="http://schemas.openxmlformats.org/officeDocument/2006/relationships/image" Target="../media/image6.png"/><Relationship Id="rId15" Type="http://schemas.openxmlformats.org/officeDocument/2006/relationships/image" Target="../media/image16.png"/><Relationship Id="rId23" Type="http://schemas.openxmlformats.org/officeDocument/2006/relationships/image" Target="../media/image24.png"/><Relationship Id="rId28" Type="http://schemas.openxmlformats.org/officeDocument/2006/relationships/image" Target="../media/image29.png"/><Relationship Id="rId36" Type="http://schemas.openxmlformats.org/officeDocument/2006/relationships/image" Target="../media/image37.png"/><Relationship Id="rId10" Type="http://schemas.openxmlformats.org/officeDocument/2006/relationships/image" Target="../media/image11.png"/><Relationship Id="rId19" Type="http://schemas.openxmlformats.org/officeDocument/2006/relationships/image" Target="../media/image20.png"/><Relationship Id="rId31" Type="http://schemas.openxmlformats.org/officeDocument/2006/relationships/image" Target="../media/image32.png"/><Relationship Id="rId4" Type="http://schemas.openxmlformats.org/officeDocument/2006/relationships/image" Target="../media/image5.png"/><Relationship Id="rId9" Type="http://schemas.openxmlformats.org/officeDocument/2006/relationships/image" Target="../media/image10.png"/><Relationship Id="rId14" Type="http://schemas.openxmlformats.org/officeDocument/2006/relationships/image" Target="../media/image15.png"/><Relationship Id="rId22" Type="http://schemas.openxmlformats.org/officeDocument/2006/relationships/image" Target="../media/image23.png"/><Relationship Id="rId27" Type="http://schemas.openxmlformats.org/officeDocument/2006/relationships/image" Target="../media/image28.png"/><Relationship Id="rId30" Type="http://schemas.openxmlformats.org/officeDocument/2006/relationships/image" Target="../media/image31.png"/><Relationship Id="rId35" Type="http://schemas.openxmlformats.org/officeDocument/2006/relationships/image" Target="../media/image36.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41.tmp"/><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43.tmp"/><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notesSlide" Target="../notesSlides/notesSlide6.xml"/><Relationship Id="rId1" Type="http://schemas.openxmlformats.org/officeDocument/2006/relationships/slideLayout" Target="../slideLayouts/slideLayout13.xml"/><Relationship Id="rId6" Type="http://schemas.openxmlformats.org/officeDocument/2006/relationships/image" Target="../media/image47.png"/><Relationship Id="rId11" Type="http://schemas.openxmlformats.org/officeDocument/2006/relationships/image" Target="../media/image32.png"/><Relationship Id="rId5" Type="http://schemas.openxmlformats.org/officeDocument/2006/relationships/image" Target="../media/image46.png"/><Relationship Id="rId10" Type="http://schemas.microsoft.com/office/2007/relationships/hdphoto" Target="../media/hdphoto1.wdp"/><Relationship Id="rId4" Type="http://schemas.openxmlformats.org/officeDocument/2006/relationships/image" Target="../media/image45.png"/><Relationship Id="rId9" Type="http://schemas.openxmlformats.org/officeDocument/2006/relationships/image" Target="../media/image50.png"/></Relationships>
</file>

<file path=ppt/slides/_rels/slide9.xml.rels><?xml version="1.0" encoding="UTF-8" standalone="yes"?>
<Relationships xmlns="http://schemas.openxmlformats.org/package/2006/relationships"><Relationship Id="rId3" Type="http://schemas.openxmlformats.org/officeDocument/2006/relationships/image" Target="../media/image51.tmp"/><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Adding Intelligence to your Node.js app using Azure</a:t>
            </a:r>
          </a:p>
        </p:txBody>
      </p:sp>
      <p:sp>
        <p:nvSpPr>
          <p:cNvPr id="3" name="Subtitle 2"/>
          <p:cNvSpPr>
            <a:spLocks noGrp="1"/>
          </p:cNvSpPr>
          <p:nvPr>
            <p:ph type="subTitle" idx="1"/>
          </p:nvPr>
        </p:nvSpPr>
        <p:spPr>
          <a:xfrm>
            <a:off x="1524000" y="3602037"/>
            <a:ext cx="9144000" cy="2792323"/>
          </a:xfrm>
        </p:spPr>
        <p:txBody>
          <a:bodyPr>
            <a:normAutofit/>
          </a:bodyPr>
          <a:lstStyle/>
          <a:p>
            <a:endParaRPr lang="en-US" dirty="0"/>
          </a:p>
          <a:p>
            <a:r>
              <a:rPr lang="en-US" dirty="0"/>
              <a:t>Steve Walker</a:t>
            </a:r>
          </a:p>
          <a:p>
            <a:r>
              <a:rPr lang="en-US" dirty="0"/>
              <a:t>Senior Marketing Manager : Azure Dev Communities</a:t>
            </a:r>
          </a:p>
          <a:p>
            <a:r>
              <a:rPr lang="en-US" dirty="0"/>
              <a:t>@</a:t>
            </a:r>
            <a:r>
              <a:rPr lang="en-US" dirty="0" err="1"/>
              <a:t>azureclouddev</a:t>
            </a:r>
            <a:endParaRPr lang="en-US" dirty="0"/>
          </a:p>
          <a:p>
            <a:r>
              <a:rPr lang="en-US" dirty="0">
                <a:hlinkClick r:id="rId2"/>
              </a:rPr>
              <a:t>steve.walker@microsoft.com</a:t>
            </a:r>
            <a:endParaRPr lang="en-US" dirty="0"/>
          </a:p>
          <a:p>
            <a:r>
              <a:rPr lang="en-US" dirty="0" err="1"/>
              <a:t>Github</a:t>
            </a:r>
            <a:r>
              <a:rPr lang="en-US" dirty="0"/>
              <a:t>: @</a:t>
            </a:r>
            <a:r>
              <a:rPr lang="en-US" dirty="0" err="1"/>
              <a:t>SharePointing</a:t>
            </a:r>
            <a:r>
              <a:rPr lang="en-US" dirty="0"/>
              <a:t> </a:t>
            </a:r>
          </a:p>
        </p:txBody>
      </p:sp>
    </p:spTree>
    <p:extLst>
      <p:ext uri="{BB962C8B-B14F-4D97-AF65-F5344CB8AC3E}">
        <p14:creationId xmlns:p14="http://schemas.microsoft.com/office/powerpoint/2010/main" val="37199461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Deployment Options</a:t>
            </a:r>
          </a:p>
        </p:txBody>
      </p:sp>
    </p:spTree>
    <p:extLst>
      <p:ext uri="{BB962C8B-B14F-4D97-AF65-F5344CB8AC3E}">
        <p14:creationId xmlns:p14="http://schemas.microsoft.com/office/powerpoint/2010/main" val="1353829815"/>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Deployment Options in Azure</a:t>
            </a:r>
          </a:p>
        </p:txBody>
      </p:sp>
      <p:sp>
        <p:nvSpPr>
          <p:cNvPr id="4" name="TextBox 3"/>
          <p:cNvSpPr txBox="1"/>
          <p:nvPr/>
        </p:nvSpPr>
        <p:spPr>
          <a:xfrm>
            <a:off x="269240" y="5154210"/>
            <a:ext cx="1441749" cy="633625"/>
          </a:xfrm>
          <a:prstGeom prst="rect">
            <a:avLst/>
          </a:prstGeom>
          <a:noFill/>
        </p:spPr>
        <p:txBody>
          <a:bodyPr wrap="square">
            <a:spAutoFit/>
          </a:bodyPr>
          <a:lstStyle/>
          <a:p>
            <a:pPr algn="r" defTabSz="896181">
              <a:defRPr/>
            </a:pPr>
            <a:r>
              <a:rPr lang="en-US" sz="1765" dirty="0">
                <a:solidFill>
                  <a:schemeClr val="accent2"/>
                </a:solidFill>
                <a:latin typeface="Segoe UI"/>
              </a:rPr>
              <a:t>Ultimate </a:t>
            </a:r>
          </a:p>
          <a:p>
            <a:pPr algn="r" defTabSz="896181">
              <a:defRPr/>
            </a:pPr>
            <a:r>
              <a:rPr lang="en-US" sz="1765" dirty="0">
                <a:solidFill>
                  <a:schemeClr val="accent2"/>
                </a:solidFill>
                <a:latin typeface="Segoe UI"/>
              </a:rPr>
              <a:t>Control</a:t>
            </a:r>
          </a:p>
        </p:txBody>
      </p:sp>
      <p:sp>
        <p:nvSpPr>
          <p:cNvPr id="5" name="TextBox 4"/>
          <p:cNvSpPr txBox="1"/>
          <p:nvPr/>
        </p:nvSpPr>
        <p:spPr>
          <a:xfrm>
            <a:off x="10523026" y="5154210"/>
            <a:ext cx="1904633" cy="633625"/>
          </a:xfrm>
          <a:prstGeom prst="rect">
            <a:avLst/>
          </a:prstGeom>
          <a:noFill/>
        </p:spPr>
        <p:txBody>
          <a:bodyPr>
            <a:spAutoFit/>
          </a:bodyPr>
          <a:lstStyle/>
          <a:p>
            <a:pPr defTabSz="896181">
              <a:defRPr/>
            </a:pPr>
            <a:r>
              <a:rPr lang="en-US" sz="1765" dirty="0">
                <a:solidFill>
                  <a:schemeClr val="accent2"/>
                </a:solidFill>
                <a:latin typeface="Segoe UI"/>
              </a:rPr>
              <a:t>Cost &amp;</a:t>
            </a:r>
          </a:p>
          <a:p>
            <a:pPr defTabSz="896181">
              <a:defRPr/>
            </a:pPr>
            <a:r>
              <a:rPr lang="en-US" sz="1765" dirty="0">
                <a:solidFill>
                  <a:schemeClr val="accent2"/>
                </a:solidFill>
                <a:latin typeface="Segoe UI"/>
              </a:rPr>
              <a:t>Agility</a:t>
            </a:r>
          </a:p>
        </p:txBody>
      </p:sp>
      <p:sp>
        <p:nvSpPr>
          <p:cNvPr id="6" name="Rectangle 5"/>
          <p:cNvSpPr/>
          <p:nvPr/>
        </p:nvSpPr>
        <p:spPr bwMode="auto">
          <a:xfrm>
            <a:off x="2017237" y="2389799"/>
            <a:ext cx="1830580" cy="1903803"/>
          </a:xfrm>
          <a:prstGeom prst="rect">
            <a:avLst/>
          </a:prstGeom>
          <a:solidFill>
            <a:schemeClr val="accent2">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179259" tIns="143407" rIns="179259" bIns="143407" anchor="t"/>
          <a:lstStyle/>
          <a:p>
            <a:pPr defTabSz="895922">
              <a:defRPr/>
            </a:pPr>
            <a:r>
              <a:rPr lang="en-US" sz="1765" dirty="0">
                <a:gradFill>
                  <a:gsLst>
                    <a:gs pos="0">
                      <a:srgbClr val="FFFFFF"/>
                    </a:gs>
                    <a:gs pos="100000">
                      <a:srgbClr val="FFFFFF"/>
                    </a:gs>
                  </a:gsLst>
                  <a:lin ang="5400000" scaled="0"/>
                </a:gradFill>
              </a:rPr>
              <a:t>Virtual Machines</a:t>
            </a:r>
          </a:p>
        </p:txBody>
      </p:sp>
      <p:sp>
        <p:nvSpPr>
          <p:cNvPr id="7" name="Rectangle 6"/>
          <p:cNvSpPr/>
          <p:nvPr/>
        </p:nvSpPr>
        <p:spPr bwMode="auto">
          <a:xfrm>
            <a:off x="4148254" y="2389799"/>
            <a:ext cx="1830580" cy="1903803"/>
          </a:xfrm>
          <a:prstGeom prst="rect">
            <a:avLst/>
          </a:prstGeom>
          <a:solidFill>
            <a:schemeClr val="accent2">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179259" tIns="143407" rIns="179259" bIns="143407" anchor="t"/>
          <a:lstStyle/>
          <a:p>
            <a:pPr defTabSz="895922">
              <a:defRPr/>
            </a:pPr>
            <a:r>
              <a:rPr lang="en-US" sz="1765" dirty="0">
                <a:gradFill>
                  <a:gsLst>
                    <a:gs pos="0">
                      <a:srgbClr val="FFFFFF"/>
                    </a:gs>
                    <a:gs pos="100000">
                      <a:srgbClr val="FFFFFF"/>
                    </a:gs>
                  </a:gsLst>
                  <a:lin ang="5400000" scaled="0"/>
                </a:gradFill>
              </a:rPr>
              <a:t>VM Extensions</a:t>
            </a:r>
          </a:p>
          <a:p>
            <a:pPr defTabSz="895922">
              <a:defRPr/>
            </a:pPr>
            <a:r>
              <a:rPr lang="en-US" sz="1765" dirty="0">
                <a:gradFill>
                  <a:gsLst>
                    <a:gs pos="0">
                      <a:srgbClr val="FFFFFF"/>
                    </a:gs>
                    <a:gs pos="100000">
                      <a:srgbClr val="FFFFFF"/>
                    </a:gs>
                  </a:gsLst>
                  <a:lin ang="5400000" scaled="0"/>
                </a:gradFill>
              </a:rPr>
              <a:t>+ Containers</a:t>
            </a:r>
          </a:p>
        </p:txBody>
      </p:sp>
      <p:sp>
        <p:nvSpPr>
          <p:cNvPr id="8" name="Rectangle 7"/>
          <p:cNvSpPr/>
          <p:nvPr/>
        </p:nvSpPr>
        <p:spPr bwMode="auto">
          <a:xfrm>
            <a:off x="6279660" y="2389799"/>
            <a:ext cx="1830580" cy="1903803"/>
          </a:xfrm>
          <a:prstGeom prst="rect">
            <a:avLst/>
          </a:prstGeom>
          <a:solidFill>
            <a:schemeClr val="accent2">
              <a:lumMod val="60000"/>
              <a:lumOff val="4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179259" tIns="143407" rIns="179259" bIns="143407" anchor="t"/>
          <a:lstStyle/>
          <a:p>
            <a:pPr defTabSz="895922">
              <a:defRPr/>
            </a:pPr>
            <a:r>
              <a:rPr lang="en-US" sz="1765" dirty="0">
                <a:gradFill>
                  <a:gsLst>
                    <a:gs pos="0">
                      <a:srgbClr val="FFFFFF"/>
                    </a:gs>
                    <a:gs pos="100000">
                      <a:srgbClr val="FFFFFF"/>
                    </a:gs>
                  </a:gsLst>
                  <a:lin ang="5400000" scaled="0"/>
                </a:gradFill>
              </a:rPr>
              <a:t>VM ScaleSets</a:t>
            </a:r>
          </a:p>
        </p:txBody>
      </p:sp>
      <p:sp>
        <p:nvSpPr>
          <p:cNvPr id="9" name="Rectangle 8"/>
          <p:cNvSpPr/>
          <p:nvPr/>
        </p:nvSpPr>
        <p:spPr bwMode="auto">
          <a:xfrm>
            <a:off x="8420986" y="2389799"/>
            <a:ext cx="1830580" cy="1903803"/>
          </a:xfrm>
          <a:prstGeom prst="rect">
            <a:avLst/>
          </a:prstGeom>
          <a:solidFill>
            <a:schemeClr val="accent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179259" tIns="143407" rIns="179259" bIns="143407" anchor="t"/>
          <a:lstStyle/>
          <a:p>
            <a:pPr defTabSz="895922">
              <a:defRPr/>
            </a:pPr>
            <a:r>
              <a:rPr lang="en-US" sz="1765" dirty="0">
                <a:gradFill>
                  <a:gsLst>
                    <a:gs pos="0">
                      <a:srgbClr val="FFFFFF"/>
                    </a:gs>
                    <a:gs pos="100000">
                      <a:srgbClr val="FFFFFF"/>
                    </a:gs>
                  </a:gsLst>
                  <a:lin ang="5400000" scaled="0"/>
                </a:gradFill>
              </a:rPr>
              <a:t>App Service, Cloud Foundry,</a:t>
            </a:r>
          </a:p>
          <a:p>
            <a:pPr defTabSz="895922">
              <a:defRPr/>
            </a:pPr>
            <a:r>
              <a:rPr lang="en-US" sz="1765" dirty="0">
                <a:gradFill>
                  <a:gsLst>
                    <a:gs pos="0">
                      <a:srgbClr val="FFFFFF"/>
                    </a:gs>
                    <a:gs pos="100000">
                      <a:srgbClr val="FFFFFF"/>
                    </a:gs>
                  </a:gsLst>
                  <a:lin ang="5400000" scaled="0"/>
                </a:gradFill>
              </a:rPr>
              <a:t>Container Services </a:t>
            </a:r>
          </a:p>
          <a:p>
            <a:pPr defTabSz="895922">
              <a:defRPr/>
            </a:pPr>
            <a:r>
              <a:rPr lang="en-US" sz="1765" dirty="0">
                <a:gradFill>
                  <a:gsLst>
                    <a:gs pos="0">
                      <a:srgbClr val="FFFFFF"/>
                    </a:gs>
                    <a:gs pos="100000">
                      <a:srgbClr val="FFFFFF"/>
                    </a:gs>
                  </a:gsLst>
                  <a:lin ang="5400000" scaled="0"/>
                </a:gradFill>
              </a:rPr>
              <a:t>Service Fabric</a:t>
            </a:r>
          </a:p>
        </p:txBody>
      </p:sp>
      <p:sp>
        <p:nvSpPr>
          <p:cNvPr id="10" name="TextBox 9"/>
          <p:cNvSpPr txBox="1"/>
          <p:nvPr/>
        </p:nvSpPr>
        <p:spPr>
          <a:xfrm>
            <a:off x="466132" y="1579338"/>
            <a:ext cx="1244857" cy="362072"/>
          </a:xfrm>
          <a:prstGeom prst="rect">
            <a:avLst/>
          </a:prstGeom>
          <a:noFill/>
        </p:spPr>
        <p:txBody>
          <a:bodyPr>
            <a:spAutoFit/>
          </a:bodyPr>
          <a:lstStyle/>
          <a:p>
            <a:pPr algn="r" defTabSz="896181">
              <a:defRPr/>
            </a:pPr>
            <a:r>
              <a:rPr lang="en-US" sz="1765" dirty="0">
                <a:solidFill>
                  <a:schemeClr val="accent2"/>
                </a:solidFill>
                <a:latin typeface="Segoe UI"/>
              </a:rPr>
              <a:t>IaaS</a:t>
            </a:r>
          </a:p>
        </p:txBody>
      </p:sp>
      <p:sp>
        <p:nvSpPr>
          <p:cNvPr id="11" name="TextBox 10"/>
          <p:cNvSpPr txBox="1"/>
          <p:nvPr/>
        </p:nvSpPr>
        <p:spPr>
          <a:xfrm>
            <a:off x="10523026" y="1579338"/>
            <a:ext cx="1244857" cy="362072"/>
          </a:xfrm>
          <a:prstGeom prst="rect">
            <a:avLst/>
          </a:prstGeom>
          <a:noFill/>
        </p:spPr>
        <p:txBody>
          <a:bodyPr>
            <a:spAutoFit/>
          </a:bodyPr>
          <a:lstStyle/>
          <a:p>
            <a:pPr defTabSz="896181">
              <a:defRPr/>
            </a:pPr>
            <a:r>
              <a:rPr lang="en-US" sz="1765" dirty="0">
                <a:solidFill>
                  <a:schemeClr val="accent2"/>
                </a:solidFill>
                <a:latin typeface="Segoe UI"/>
              </a:rPr>
              <a:t>PaaS</a:t>
            </a:r>
          </a:p>
        </p:txBody>
      </p:sp>
      <p:sp>
        <p:nvSpPr>
          <p:cNvPr id="12" name="Left-Right Arrow 11"/>
          <p:cNvSpPr/>
          <p:nvPr/>
        </p:nvSpPr>
        <p:spPr>
          <a:xfrm rot="10800000">
            <a:off x="1748335" y="1521765"/>
            <a:ext cx="8712448" cy="499499"/>
          </a:xfrm>
          <a:prstGeom prst="leftRightArrow">
            <a:avLst/>
          </a:prstGeom>
          <a:solidFill>
            <a:schemeClr val="accent2">
              <a:lumMod val="60000"/>
              <a:lumOff val="4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defTabSz="895922">
              <a:defRPr/>
            </a:pPr>
            <a:endParaRPr lang="en-US" sz="1921">
              <a:gradFill>
                <a:gsLst>
                  <a:gs pos="0">
                    <a:srgbClr val="FFFFFF"/>
                  </a:gs>
                  <a:gs pos="100000">
                    <a:srgbClr val="FFFFFF"/>
                  </a:gs>
                </a:gsLst>
                <a:lin ang="5400000" scaled="0"/>
              </a:gradFill>
            </a:endParaRPr>
          </a:p>
        </p:txBody>
      </p:sp>
      <p:sp>
        <p:nvSpPr>
          <p:cNvPr id="13" name="Left-Right Arrow 12"/>
          <p:cNvSpPr/>
          <p:nvPr/>
        </p:nvSpPr>
        <p:spPr>
          <a:xfrm rot="10800000">
            <a:off x="1742111" y="5244461"/>
            <a:ext cx="8791809" cy="499499"/>
          </a:xfrm>
          <a:prstGeom prst="leftRightArrow">
            <a:avLst/>
          </a:prstGeom>
          <a:solidFill>
            <a:schemeClr val="accent2">
              <a:lumMod val="60000"/>
              <a:lumOff val="4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defTabSz="895922">
              <a:defRPr/>
            </a:pPr>
            <a:endParaRPr lang="en-US" sz="1921">
              <a:gradFill>
                <a:gsLst>
                  <a:gs pos="0">
                    <a:srgbClr val="FFFFFF"/>
                  </a:gs>
                  <a:gs pos="100000">
                    <a:srgbClr val="FFFFFF"/>
                  </a:gs>
                </a:gsLst>
                <a:lin ang="5400000" scaled="0"/>
              </a:gradFill>
            </a:endParaRPr>
          </a:p>
        </p:txBody>
      </p:sp>
      <p:sp>
        <p:nvSpPr>
          <p:cNvPr id="14" name="TextBox 13"/>
          <p:cNvSpPr txBox="1"/>
          <p:nvPr/>
        </p:nvSpPr>
        <p:spPr>
          <a:xfrm>
            <a:off x="2028845" y="4268245"/>
            <a:ext cx="1807366" cy="832712"/>
          </a:xfrm>
          <a:prstGeom prst="rect">
            <a:avLst/>
          </a:prstGeom>
          <a:noFill/>
        </p:spPr>
        <p:txBody>
          <a:bodyPr lIns="179259" tIns="143407" rIns="179259" bIns="143407">
            <a:spAutoFit/>
          </a:bodyPr>
          <a:lstStyle/>
          <a:p>
            <a:pPr algn="ctr" defTabSz="914192">
              <a:lnSpc>
                <a:spcPct val="90000"/>
              </a:lnSpc>
              <a:spcAft>
                <a:spcPts val="588"/>
              </a:spcAft>
              <a:defRPr/>
            </a:pPr>
            <a:r>
              <a:rPr lang="en-US" sz="1961" dirty="0">
                <a:solidFill>
                  <a:schemeClr val="accent2"/>
                </a:solidFill>
                <a:latin typeface="Segoe UI"/>
              </a:rPr>
              <a:t>Bring your Code</a:t>
            </a:r>
          </a:p>
        </p:txBody>
      </p:sp>
      <p:sp>
        <p:nvSpPr>
          <p:cNvPr id="15" name="TextBox 14"/>
          <p:cNvSpPr txBox="1"/>
          <p:nvPr/>
        </p:nvSpPr>
        <p:spPr>
          <a:xfrm>
            <a:off x="4151928" y="4268245"/>
            <a:ext cx="1823232" cy="843535"/>
          </a:xfrm>
          <a:prstGeom prst="rect">
            <a:avLst/>
          </a:prstGeom>
          <a:noFill/>
        </p:spPr>
        <p:txBody>
          <a:bodyPr lIns="179259" tIns="143407" rIns="179259" bIns="143407">
            <a:spAutoFit/>
          </a:bodyPr>
          <a:lstStyle/>
          <a:p>
            <a:pPr algn="ctr" defTabSz="914192">
              <a:lnSpc>
                <a:spcPct val="90000"/>
              </a:lnSpc>
              <a:spcAft>
                <a:spcPts val="588"/>
              </a:spcAft>
              <a:defRPr/>
            </a:pPr>
            <a:r>
              <a:rPr lang="en-US" sz="1961" dirty="0">
                <a:solidFill>
                  <a:schemeClr val="accent2"/>
                </a:solidFill>
                <a:latin typeface="Segoe UI"/>
              </a:rPr>
              <a:t>Automate everything</a:t>
            </a:r>
          </a:p>
        </p:txBody>
      </p:sp>
      <p:sp>
        <p:nvSpPr>
          <p:cNvPr id="16" name="TextBox 15"/>
          <p:cNvSpPr txBox="1"/>
          <p:nvPr/>
        </p:nvSpPr>
        <p:spPr>
          <a:xfrm>
            <a:off x="6392859" y="4268245"/>
            <a:ext cx="1604184" cy="843535"/>
          </a:xfrm>
          <a:prstGeom prst="rect">
            <a:avLst/>
          </a:prstGeom>
          <a:noFill/>
        </p:spPr>
        <p:txBody>
          <a:bodyPr wrap="square" lIns="179259" tIns="143407" rIns="179259" bIns="143407">
            <a:spAutoFit/>
          </a:bodyPr>
          <a:lstStyle/>
          <a:p>
            <a:pPr algn="ctr" defTabSz="914192">
              <a:lnSpc>
                <a:spcPct val="90000"/>
              </a:lnSpc>
              <a:spcAft>
                <a:spcPts val="588"/>
              </a:spcAft>
              <a:defRPr/>
            </a:pPr>
            <a:r>
              <a:rPr lang="en-US" sz="1961" dirty="0">
                <a:solidFill>
                  <a:schemeClr val="accent2"/>
                </a:solidFill>
                <a:latin typeface="Segoe UI"/>
              </a:rPr>
              <a:t>Elastic Declarative</a:t>
            </a:r>
          </a:p>
        </p:txBody>
      </p:sp>
      <p:sp>
        <p:nvSpPr>
          <p:cNvPr id="17" name="TextBox 16"/>
          <p:cNvSpPr txBox="1"/>
          <p:nvPr/>
        </p:nvSpPr>
        <p:spPr>
          <a:xfrm>
            <a:off x="8514221" y="4268245"/>
            <a:ext cx="1644109" cy="843535"/>
          </a:xfrm>
          <a:prstGeom prst="rect">
            <a:avLst/>
          </a:prstGeom>
          <a:noFill/>
        </p:spPr>
        <p:txBody>
          <a:bodyPr wrap="square" lIns="179259" tIns="143407" rIns="179259" bIns="143407">
            <a:spAutoFit/>
          </a:bodyPr>
          <a:lstStyle/>
          <a:p>
            <a:pPr algn="ctr" defTabSz="914192">
              <a:lnSpc>
                <a:spcPct val="90000"/>
              </a:lnSpc>
              <a:spcAft>
                <a:spcPts val="588"/>
              </a:spcAft>
              <a:defRPr/>
            </a:pPr>
            <a:r>
              <a:rPr lang="en-US" sz="1961" dirty="0">
                <a:solidFill>
                  <a:schemeClr val="accent2"/>
                </a:solidFill>
                <a:latin typeface="Segoe UI"/>
              </a:rPr>
              <a:t>Stateless &amp; </a:t>
            </a:r>
            <a:r>
              <a:rPr lang="en-US" sz="1961" dirty="0" err="1">
                <a:solidFill>
                  <a:schemeClr val="accent2"/>
                </a:solidFill>
                <a:latin typeface="Segoe UI"/>
              </a:rPr>
              <a:t>Stateful</a:t>
            </a:r>
            <a:endParaRPr lang="en-US" sz="1961" dirty="0">
              <a:solidFill>
                <a:schemeClr val="accent2"/>
              </a:solidFill>
              <a:latin typeface="Segoe UI"/>
            </a:endParaRPr>
          </a:p>
        </p:txBody>
      </p:sp>
    </p:spTree>
    <p:extLst>
      <p:ext uri="{BB962C8B-B14F-4D97-AF65-F5344CB8AC3E}">
        <p14:creationId xmlns:p14="http://schemas.microsoft.com/office/powerpoint/2010/main" val="16891556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bwMode="auto">
          <a:xfrm>
            <a:off x="8034912" y="2620484"/>
            <a:ext cx="3696569" cy="3356874"/>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AutoShape 51"/>
          <p:cNvSpPr>
            <a:spLocks noChangeArrowheads="1"/>
          </p:cNvSpPr>
          <p:nvPr/>
        </p:nvSpPr>
        <p:spPr bwMode="auto">
          <a:xfrm>
            <a:off x="8034911" y="1829027"/>
            <a:ext cx="3696569" cy="791458"/>
          </a:xfrm>
          <a:prstGeom prst="rect">
            <a:avLst/>
          </a:prstGeom>
          <a:solidFill>
            <a:schemeClr val="bg2">
              <a:lumMod val="50000"/>
            </a:schemeClr>
          </a:solidFill>
          <a:ln>
            <a:noFill/>
          </a:ln>
        </p:spPr>
        <p:style>
          <a:lnRef idx="0">
            <a:scrgbClr r="0" g="0" b="0"/>
          </a:lnRef>
          <a:fillRef idx="0">
            <a:scrgbClr r="0" g="0" b="0"/>
          </a:fillRef>
          <a:effectRef idx="0">
            <a:scrgbClr r="0" g="0" b="0"/>
          </a:effectRef>
          <a:fontRef idx="minor">
            <a:schemeClr val="lt1"/>
          </a:fontRef>
        </p:style>
        <p:txBody>
          <a:bodyPr lIns="0" tIns="0" rIns="0" bIns="0" anchor="ctr"/>
          <a:lstStyle/>
          <a:p>
            <a:pPr algn="ctr" defTabSz="913515">
              <a:lnSpc>
                <a:spcPct val="90000"/>
              </a:lnSpc>
            </a:pPr>
            <a:r>
              <a:rPr lang="en-US" sz="3200" dirty="0">
                <a:gradFill>
                  <a:gsLst>
                    <a:gs pos="0">
                      <a:schemeClr val="tx1"/>
                    </a:gs>
                    <a:gs pos="100000">
                      <a:schemeClr val="tx1"/>
                    </a:gs>
                  </a:gsLst>
                  <a:lin ang="5400000" scaled="1"/>
                </a:gradFill>
                <a:latin typeface="Segoe UI Light"/>
              </a:rPr>
              <a:t>BYOI</a:t>
            </a:r>
          </a:p>
        </p:txBody>
      </p:sp>
      <p:sp>
        <p:nvSpPr>
          <p:cNvPr id="14" name="Rectangle 13"/>
          <p:cNvSpPr/>
          <p:nvPr/>
        </p:nvSpPr>
        <p:spPr bwMode="auto">
          <a:xfrm>
            <a:off x="4275157" y="2620484"/>
            <a:ext cx="3696569" cy="3356874"/>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AutoShape 51"/>
          <p:cNvSpPr>
            <a:spLocks noChangeArrowheads="1"/>
          </p:cNvSpPr>
          <p:nvPr/>
        </p:nvSpPr>
        <p:spPr bwMode="auto">
          <a:xfrm>
            <a:off x="4275157" y="1829027"/>
            <a:ext cx="3696569" cy="791458"/>
          </a:xfrm>
          <a:prstGeom prst="rect">
            <a:avLst/>
          </a:prstGeom>
          <a:solidFill>
            <a:schemeClr val="bg2">
              <a:lumMod val="75000"/>
            </a:schemeClr>
          </a:solidFill>
          <a:ln>
            <a:noFill/>
          </a:ln>
        </p:spPr>
        <p:style>
          <a:lnRef idx="0">
            <a:scrgbClr r="0" g="0" b="0"/>
          </a:lnRef>
          <a:fillRef idx="0">
            <a:scrgbClr r="0" g="0" b="0"/>
          </a:fillRef>
          <a:effectRef idx="0">
            <a:scrgbClr r="0" g="0" b="0"/>
          </a:effectRef>
          <a:fontRef idx="minor">
            <a:schemeClr val="lt1"/>
          </a:fontRef>
        </p:style>
        <p:txBody>
          <a:bodyPr lIns="0" tIns="0" rIns="0" bIns="0" anchor="ctr"/>
          <a:lstStyle/>
          <a:p>
            <a:pPr algn="ctr" defTabSz="913515">
              <a:lnSpc>
                <a:spcPct val="90000"/>
              </a:lnSpc>
            </a:pPr>
            <a:r>
              <a:rPr lang="en-US" sz="3200" dirty="0">
                <a:gradFill>
                  <a:gsLst>
                    <a:gs pos="0">
                      <a:schemeClr val="tx1"/>
                    </a:gs>
                    <a:gs pos="100000">
                      <a:schemeClr val="tx1"/>
                    </a:gs>
                  </a:gsLst>
                  <a:lin ang="5400000" scaled="1"/>
                </a:gradFill>
                <a:latin typeface="Segoe UI Light"/>
              </a:rPr>
              <a:t>Community</a:t>
            </a:r>
          </a:p>
        </p:txBody>
      </p:sp>
      <p:sp>
        <p:nvSpPr>
          <p:cNvPr id="9" name="Rectangle 8"/>
          <p:cNvSpPr/>
          <p:nvPr/>
        </p:nvSpPr>
        <p:spPr bwMode="auto">
          <a:xfrm>
            <a:off x="515402" y="2620484"/>
            <a:ext cx="3696569" cy="3356874"/>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itle 5"/>
          <p:cNvSpPr>
            <a:spLocks noGrp="1"/>
          </p:cNvSpPr>
          <p:nvPr>
            <p:ph type="title"/>
          </p:nvPr>
        </p:nvSpPr>
        <p:spPr/>
        <p:txBody>
          <a:bodyPr/>
          <a:lstStyle/>
          <a:p>
            <a:r>
              <a:rPr lang="en-US" dirty="0"/>
              <a:t>VMs – Many ways to get started</a:t>
            </a:r>
          </a:p>
        </p:txBody>
      </p:sp>
      <p:pic>
        <p:nvPicPr>
          <p:cNvPr id="5" name="Picture 4"/>
          <p:cNvPicPr>
            <a:picLocks noChangeAspect="1"/>
          </p:cNvPicPr>
          <p:nvPr/>
        </p:nvPicPr>
        <p:blipFill>
          <a:blip r:embed="rId3"/>
          <a:stretch>
            <a:fillRect/>
          </a:stretch>
        </p:blipFill>
        <p:spPr>
          <a:xfrm>
            <a:off x="574080" y="3066543"/>
            <a:ext cx="3579210" cy="2464756"/>
          </a:xfrm>
          <a:prstGeom prst="rect">
            <a:avLst/>
          </a:prstGeom>
          <a:ln>
            <a:noFill/>
          </a:ln>
          <a:effectLst/>
        </p:spPr>
      </p:pic>
      <p:pic>
        <p:nvPicPr>
          <p:cNvPr id="4" name="Picture 3"/>
          <p:cNvPicPr>
            <a:picLocks noChangeAspect="1"/>
          </p:cNvPicPr>
          <p:nvPr/>
        </p:nvPicPr>
        <p:blipFill>
          <a:blip r:embed="rId4"/>
          <a:stretch>
            <a:fillRect/>
          </a:stretch>
        </p:blipFill>
        <p:spPr>
          <a:xfrm>
            <a:off x="8084844" y="3066543"/>
            <a:ext cx="3572320" cy="2413027"/>
          </a:xfrm>
          <a:prstGeom prst="rect">
            <a:avLst/>
          </a:prstGeom>
        </p:spPr>
      </p:pic>
      <p:sp>
        <p:nvSpPr>
          <p:cNvPr id="12" name="AutoShape 51"/>
          <p:cNvSpPr>
            <a:spLocks noChangeArrowheads="1"/>
          </p:cNvSpPr>
          <p:nvPr/>
        </p:nvSpPr>
        <p:spPr bwMode="auto">
          <a:xfrm>
            <a:off x="515402" y="1829027"/>
            <a:ext cx="3696569" cy="791458"/>
          </a:xfrm>
          <a:prstGeom prst="rect">
            <a:avLst/>
          </a:prstGeom>
          <a:solidFill>
            <a:schemeClr val="bg2">
              <a:lumMod val="60000"/>
              <a:lumOff val="40000"/>
            </a:schemeClr>
          </a:solidFill>
          <a:ln>
            <a:noFill/>
          </a:ln>
        </p:spPr>
        <p:style>
          <a:lnRef idx="0">
            <a:scrgbClr r="0" g="0" b="0"/>
          </a:lnRef>
          <a:fillRef idx="0">
            <a:scrgbClr r="0" g="0" b="0"/>
          </a:fillRef>
          <a:effectRef idx="0">
            <a:scrgbClr r="0" g="0" b="0"/>
          </a:effectRef>
          <a:fontRef idx="minor">
            <a:schemeClr val="lt1"/>
          </a:fontRef>
        </p:style>
        <p:txBody>
          <a:bodyPr lIns="0" tIns="0" rIns="0" bIns="0" anchor="ctr"/>
          <a:lstStyle/>
          <a:p>
            <a:pPr algn="ctr" defTabSz="913515">
              <a:lnSpc>
                <a:spcPct val="90000"/>
              </a:lnSpc>
            </a:pPr>
            <a:r>
              <a:rPr lang="en-US" sz="3200" dirty="0">
                <a:gradFill>
                  <a:gsLst>
                    <a:gs pos="0">
                      <a:schemeClr val="tx1"/>
                    </a:gs>
                    <a:gs pos="100000">
                      <a:schemeClr val="tx1"/>
                    </a:gs>
                  </a:gsLst>
                  <a:lin ang="5400000" scaled="1"/>
                </a:gradFill>
                <a:latin typeface="Segoe UI Light"/>
              </a:rPr>
              <a:t>Marketplace</a:t>
            </a:r>
          </a:p>
        </p:txBody>
      </p:sp>
      <p:pic>
        <p:nvPicPr>
          <p:cNvPr id="2" name="Picture 1"/>
          <p:cNvPicPr>
            <a:picLocks noChangeAspect="1"/>
          </p:cNvPicPr>
          <p:nvPr/>
        </p:nvPicPr>
        <p:blipFill>
          <a:blip r:embed="rId5"/>
          <a:stretch>
            <a:fillRect/>
          </a:stretch>
        </p:blipFill>
        <p:spPr>
          <a:xfrm>
            <a:off x="4343451" y="3066543"/>
            <a:ext cx="3576735" cy="2464756"/>
          </a:xfrm>
          <a:prstGeom prst="rect">
            <a:avLst/>
          </a:prstGeom>
        </p:spPr>
      </p:pic>
    </p:spTree>
    <p:extLst>
      <p:ext uri="{BB962C8B-B14F-4D97-AF65-F5344CB8AC3E}">
        <p14:creationId xmlns:p14="http://schemas.microsoft.com/office/powerpoint/2010/main" val="20404484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bwMode="auto">
          <a:xfrm>
            <a:off x="8021267" y="2431371"/>
            <a:ext cx="3696569" cy="3356874"/>
          </a:xfrm>
          <a:prstGeom prst="rect">
            <a:avLst/>
          </a:prstGeom>
          <a:solidFill>
            <a:srgbClr val="00317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Rectangle 17"/>
          <p:cNvSpPr/>
          <p:nvPr/>
        </p:nvSpPr>
        <p:spPr bwMode="auto">
          <a:xfrm>
            <a:off x="501757" y="2431371"/>
            <a:ext cx="3696569" cy="3356874"/>
          </a:xfrm>
          <a:prstGeom prst="rect">
            <a:avLst/>
          </a:prstGeom>
          <a:solidFill>
            <a:srgbClr val="00317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itle 5"/>
          <p:cNvSpPr>
            <a:spLocks noGrp="1"/>
          </p:cNvSpPr>
          <p:nvPr>
            <p:ph type="title"/>
          </p:nvPr>
        </p:nvSpPr>
        <p:spPr/>
        <p:txBody>
          <a:bodyPr/>
          <a:lstStyle/>
          <a:p>
            <a:r>
              <a:rPr lang="en-US" dirty="0"/>
              <a:t>Provisioning</a:t>
            </a:r>
          </a:p>
        </p:txBody>
      </p:sp>
      <p:sp>
        <p:nvSpPr>
          <p:cNvPr id="32" name="TextBox 31"/>
          <p:cNvSpPr txBox="1"/>
          <p:nvPr/>
        </p:nvSpPr>
        <p:spPr>
          <a:xfrm>
            <a:off x="5039099" y="6438485"/>
            <a:ext cx="2112251" cy="441816"/>
          </a:xfrm>
          <a:prstGeom prst="rect">
            <a:avLst/>
          </a:prstGeom>
          <a:noFill/>
        </p:spPr>
        <p:txBody>
          <a:bodyPr wrap="none" lIns="179259" tIns="143407" rIns="179259" bIns="143407" rtlCol="0" anchor="ctr">
            <a:spAutoFit/>
          </a:bodyPr>
          <a:lstStyle/>
          <a:p>
            <a:pPr algn="ctr" defTabSz="914225">
              <a:lnSpc>
                <a:spcPct val="90000"/>
              </a:lnSpc>
              <a:spcAft>
                <a:spcPts val="588"/>
              </a:spcAft>
            </a:pPr>
            <a:r>
              <a:rPr lang="en-US" sz="1077" dirty="0">
                <a:solidFill>
                  <a:srgbClr val="FFFFFF"/>
                </a:solidFill>
                <a:latin typeface="Segoe UI"/>
              </a:rPr>
              <a:t>MICROSOFT CONFIDENTIAL</a:t>
            </a:r>
          </a:p>
        </p:txBody>
      </p:sp>
      <p:pic>
        <p:nvPicPr>
          <p:cNvPr id="12" name="Picture 11"/>
          <p:cNvPicPr>
            <a:picLocks noChangeAspect="1"/>
          </p:cNvPicPr>
          <p:nvPr/>
        </p:nvPicPr>
        <p:blipFill rotWithShape="1">
          <a:blip r:embed="rId3"/>
          <a:srcRect l="1453" b="3343"/>
          <a:stretch/>
        </p:blipFill>
        <p:spPr>
          <a:xfrm>
            <a:off x="8274690" y="3045504"/>
            <a:ext cx="3237459" cy="2368525"/>
          </a:xfrm>
          <a:prstGeom prst="rect">
            <a:avLst/>
          </a:prstGeom>
        </p:spPr>
      </p:pic>
      <p:sp>
        <p:nvSpPr>
          <p:cNvPr id="15" name="AutoShape 51"/>
          <p:cNvSpPr>
            <a:spLocks noChangeArrowheads="1"/>
          </p:cNvSpPr>
          <p:nvPr/>
        </p:nvSpPr>
        <p:spPr bwMode="auto">
          <a:xfrm>
            <a:off x="8021266" y="1639914"/>
            <a:ext cx="3696569" cy="791458"/>
          </a:xfrm>
          <a:prstGeom prst="rect">
            <a:avLst/>
          </a:prstGeom>
          <a:solidFill>
            <a:schemeClr val="accent2">
              <a:lumMod val="75000"/>
            </a:schemeClr>
          </a:solidFill>
          <a:ln>
            <a:noFill/>
          </a:ln>
        </p:spPr>
        <p:style>
          <a:lnRef idx="0">
            <a:scrgbClr r="0" g="0" b="0"/>
          </a:lnRef>
          <a:fillRef idx="0">
            <a:scrgbClr r="0" g="0" b="0"/>
          </a:fillRef>
          <a:effectRef idx="0">
            <a:scrgbClr r="0" g="0" b="0"/>
          </a:effectRef>
          <a:fontRef idx="minor">
            <a:schemeClr val="lt1"/>
          </a:fontRef>
        </p:style>
        <p:txBody>
          <a:bodyPr lIns="0" tIns="0" rIns="0" bIns="0" anchor="ctr"/>
          <a:lstStyle/>
          <a:p>
            <a:pPr algn="ctr" defTabSz="913515">
              <a:lnSpc>
                <a:spcPct val="90000"/>
              </a:lnSpc>
            </a:pPr>
            <a:r>
              <a:rPr lang="en-US" sz="3200" spc="-78" dirty="0">
                <a:gradFill>
                  <a:gsLst>
                    <a:gs pos="0">
                      <a:srgbClr val="FFFFFF"/>
                    </a:gs>
                    <a:gs pos="100000">
                      <a:srgbClr val="FFFFFF"/>
                    </a:gs>
                  </a:gsLst>
                  <a:lin ang="21594000" scaled="0"/>
                </a:gradFill>
                <a:latin typeface="Segoe UI Light"/>
              </a:rPr>
              <a:t>ARM Templates</a:t>
            </a:r>
          </a:p>
        </p:txBody>
      </p:sp>
      <p:sp>
        <p:nvSpPr>
          <p:cNvPr id="16" name="Rectangle 15"/>
          <p:cNvSpPr/>
          <p:nvPr/>
        </p:nvSpPr>
        <p:spPr bwMode="auto">
          <a:xfrm>
            <a:off x="4257002" y="2431371"/>
            <a:ext cx="3696569" cy="3356874"/>
          </a:xfrm>
          <a:prstGeom prst="rect">
            <a:avLst/>
          </a:prstGeom>
          <a:solidFill>
            <a:srgbClr val="00317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AutoShape 51"/>
          <p:cNvSpPr>
            <a:spLocks noChangeArrowheads="1"/>
          </p:cNvSpPr>
          <p:nvPr/>
        </p:nvSpPr>
        <p:spPr bwMode="auto">
          <a:xfrm>
            <a:off x="4257001" y="1639914"/>
            <a:ext cx="3696569" cy="791458"/>
          </a:xfrm>
          <a:prstGeom prst="rect">
            <a:avLst/>
          </a:prstGeom>
          <a:solidFill>
            <a:schemeClr val="accent2">
              <a:lumMod val="60000"/>
              <a:lumOff val="40000"/>
            </a:schemeClr>
          </a:solidFill>
          <a:ln>
            <a:noFill/>
          </a:ln>
        </p:spPr>
        <p:style>
          <a:lnRef idx="0">
            <a:scrgbClr r="0" g="0" b="0"/>
          </a:lnRef>
          <a:fillRef idx="0">
            <a:scrgbClr r="0" g="0" b="0"/>
          </a:fillRef>
          <a:effectRef idx="0">
            <a:scrgbClr r="0" g="0" b="0"/>
          </a:effectRef>
          <a:fontRef idx="minor">
            <a:schemeClr val="lt1"/>
          </a:fontRef>
        </p:style>
        <p:txBody>
          <a:bodyPr lIns="0" tIns="0" rIns="0" bIns="0" anchor="ctr"/>
          <a:lstStyle/>
          <a:p>
            <a:pPr algn="ctr" defTabSz="913515">
              <a:lnSpc>
                <a:spcPct val="90000"/>
              </a:lnSpc>
            </a:pPr>
            <a:r>
              <a:rPr lang="en-US" sz="3200" spc="-78" dirty="0">
                <a:gradFill>
                  <a:gsLst>
                    <a:gs pos="0">
                      <a:srgbClr val="FFFFFF"/>
                    </a:gs>
                    <a:gs pos="100000">
                      <a:srgbClr val="FFFFFF"/>
                    </a:gs>
                  </a:gsLst>
                  <a:lin ang="21594000" scaled="0"/>
                </a:gradFill>
                <a:latin typeface="Segoe UI Light"/>
              </a:rPr>
              <a:t>Azure CLI</a:t>
            </a:r>
          </a:p>
        </p:txBody>
      </p:sp>
      <p:sp>
        <p:nvSpPr>
          <p:cNvPr id="19" name="AutoShape 51"/>
          <p:cNvSpPr>
            <a:spLocks noChangeArrowheads="1"/>
          </p:cNvSpPr>
          <p:nvPr/>
        </p:nvSpPr>
        <p:spPr bwMode="auto">
          <a:xfrm>
            <a:off x="501756" y="1639914"/>
            <a:ext cx="3696569" cy="791458"/>
          </a:xfrm>
          <a:prstGeom prst="rect">
            <a:avLst/>
          </a:prstGeom>
          <a:solidFill>
            <a:schemeClr val="accent2">
              <a:lumMod val="40000"/>
              <a:lumOff val="60000"/>
            </a:schemeClr>
          </a:solidFill>
          <a:ln>
            <a:noFill/>
          </a:ln>
        </p:spPr>
        <p:style>
          <a:lnRef idx="0">
            <a:scrgbClr r="0" g="0" b="0"/>
          </a:lnRef>
          <a:fillRef idx="0">
            <a:scrgbClr r="0" g="0" b="0"/>
          </a:fillRef>
          <a:effectRef idx="0">
            <a:scrgbClr r="0" g="0" b="0"/>
          </a:effectRef>
          <a:fontRef idx="minor">
            <a:schemeClr val="lt1"/>
          </a:fontRef>
        </p:style>
        <p:txBody>
          <a:bodyPr lIns="0" tIns="0" rIns="0" bIns="0" anchor="ctr"/>
          <a:lstStyle/>
          <a:p>
            <a:pPr algn="ctr" defTabSz="913515">
              <a:lnSpc>
                <a:spcPct val="90000"/>
              </a:lnSpc>
            </a:pPr>
            <a:r>
              <a:rPr lang="en-US" sz="3200" spc="-78" dirty="0">
                <a:gradFill>
                  <a:gsLst>
                    <a:gs pos="0">
                      <a:srgbClr val="FFFFFF"/>
                    </a:gs>
                    <a:gs pos="100000">
                      <a:srgbClr val="FFFFFF"/>
                    </a:gs>
                  </a:gsLst>
                  <a:lin ang="21594000" scaled="0"/>
                </a:gradFill>
                <a:latin typeface="Segoe UI Light"/>
              </a:rPr>
              <a:t>Azure Portal</a:t>
            </a:r>
          </a:p>
        </p:txBody>
      </p:sp>
      <p:pic>
        <p:nvPicPr>
          <p:cNvPr id="9" name="Picture 8"/>
          <p:cNvPicPr>
            <a:picLocks noChangeAspect="1"/>
          </p:cNvPicPr>
          <p:nvPr/>
        </p:nvPicPr>
        <p:blipFill rotWithShape="1">
          <a:blip r:embed="rId4"/>
          <a:srcRect b="3108"/>
          <a:stretch/>
        </p:blipFill>
        <p:spPr>
          <a:xfrm>
            <a:off x="678075" y="3045504"/>
            <a:ext cx="3254686" cy="2374272"/>
          </a:xfrm>
          <a:prstGeom prst="rect">
            <a:avLst/>
          </a:prstGeom>
        </p:spPr>
      </p:pic>
      <p:pic>
        <p:nvPicPr>
          <p:cNvPr id="5" name="Picture 4"/>
          <p:cNvPicPr>
            <a:picLocks noChangeAspect="1"/>
          </p:cNvPicPr>
          <p:nvPr/>
        </p:nvPicPr>
        <p:blipFill rotWithShape="1">
          <a:blip r:embed="rId5"/>
          <a:srcRect t="733" b="4255"/>
          <a:stretch/>
        </p:blipFill>
        <p:spPr>
          <a:xfrm>
            <a:off x="4453418" y="3045504"/>
            <a:ext cx="3298402" cy="2367481"/>
          </a:xfrm>
          <a:prstGeom prst="rect">
            <a:avLst/>
          </a:prstGeom>
        </p:spPr>
      </p:pic>
    </p:spTree>
    <p:extLst>
      <p:ext uri="{BB962C8B-B14F-4D97-AF65-F5344CB8AC3E}">
        <p14:creationId xmlns:p14="http://schemas.microsoft.com/office/powerpoint/2010/main" val="15008311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 Deployment Options</a:t>
            </a:r>
          </a:p>
        </p:txBody>
      </p:sp>
    </p:spTree>
    <p:extLst>
      <p:ext uri="{BB962C8B-B14F-4D97-AF65-F5344CB8AC3E}">
        <p14:creationId xmlns:p14="http://schemas.microsoft.com/office/powerpoint/2010/main" val="803566270"/>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4"/>
          <p:cNvSpPr txBox="1">
            <a:spLocks/>
          </p:cNvSpPr>
          <p:nvPr/>
        </p:nvSpPr>
        <p:spPr>
          <a:xfrm>
            <a:off x="562369" y="1281244"/>
            <a:ext cx="3575101" cy="4679754"/>
          </a:xfrm>
          <a:prstGeom prst="rect">
            <a:avLst/>
          </a:prstGeom>
        </p:spPr>
        <p:txBody>
          <a:bodyPr>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896209">
              <a:lnSpc>
                <a:spcPct val="120000"/>
              </a:lnSpc>
              <a:buNone/>
              <a:defRPr/>
            </a:pPr>
            <a:r>
              <a:rPr lang="en-US" sz="2900" spc="-69" dirty="0">
                <a:gradFill>
                  <a:gsLst>
                    <a:gs pos="0">
                      <a:schemeClr val="tx2"/>
                    </a:gs>
                    <a:gs pos="100000">
                      <a:schemeClr val="tx2"/>
                    </a:gs>
                  </a:gsLst>
                  <a:lin ang="5400000" scaled="1"/>
                </a:gradFill>
                <a:latin typeface="Segoe UI"/>
              </a:rPr>
              <a:t>Azure Templates can:</a:t>
            </a:r>
          </a:p>
          <a:p>
            <a:pPr marL="224051" indent="-224051" defTabSz="896209">
              <a:lnSpc>
                <a:spcPct val="120000"/>
              </a:lnSpc>
              <a:defRPr/>
            </a:pPr>
            <a:r>
              <a:rPr lang="en-US" sz="1800" dirty="0">
                <a:gradFill>
                  <a:gsLst>
                    <a:gs pos="0">
                      <a:schemeClr val="tx2"/>
                    </a:gs>
                    <a:gs pos="100000">
                      <a:schemeClr val="tx2"/>
                    </a:gs>
                  </a:gsLst>
                  <a:lin ang="5400000" scaled="1"/>
                </a:gradFill>
              </a:rPr>
              <a:t>Ensure </a:t>
            </a:r>
            <a:r>
              <a:rPr lang="en-US" sz="1800" dirty="0" err="1">
                <a:gradFill>
                  <a:gsLst>
                    <a:gs pos="0">
                      <a:schemeClr val="tx2"/>
                    </a:gs>
                    <a:gs pos="100000">
                      <a:schemeClr val="tx2"/>
                    </a:gs>
                  </a:gsLst>
                  <a:lin ang="5400000" scaled="1"/>
                </a:gradFill>
              </a:rPr>
              <a:t>Idempotency</a:t>
            </a:r>
            <a:endParaRPr lang="en-US" sz="1800" dirty="0">
              <a:gradFill>
                <a:gsLst>
                  <a:gs pos="0">
                    <a:schemeClr val="tx2"/>
                  </a:gs>
                  <a:gs pos="100000">
                    <a:schemeClr val="tx2"/>
                  </a:gs>
                </a:gsLst>
                <a:lin ang="5400000" scaled="1"/>
              </a:gradFill>
            </a:endParaRPr>
          </a:p>
          <a:p>
            <a:pPr marL="224051" indent="-224051" defTabSz="896209">
              <a:lnSpc>
                <a:spcPct val="120000"/>
              </a:lnSpc>
              <a:defRPr/>
            </a:pPr>
            <a:r>
              <a:rPr lang="en-US" sz="1800" dirty="0">
                <a:gradFill>
                  <a:gsLst>
                    <a:gs pos="0">
                      <a:schemeClr val="tx2"/>
                    </a:gs>
                    <a:gs pos="100000">
                      <a:schemeClr val="tx2"/>
                    </a:gs>
                  </a:gsLst>
                  <a:lin ang="5400000" scaled="1"/>
                </a:gradFill>
              </a:rPr>
              <a:t>Simplify Orchestration</a:t>
            </a:r>
          </a:p>
          <a:p>
            <a:pPr marL="224051" indent="-224051" defTabSz="896209">
              <a:lnSpc>
                <a:spcPct val="120000"/>
              </a:lnSpc>
              <a:defRPr/>
            </a:pPr>
            <a:r>
              <a:rPr lang="en-US" sz="1800" dirty="0">
                <a:gradFill>
                  <a:gsLst>
                    <a:gs pos="0">
                      <a:schemeClr val="tx2"/>
                    </a:gs>
                    <a:gs pos="100000">
                      <a:schemeClr val="tx2"/>
                    </a:gs>
                  </a:gsLst>
                  <a:lin ang="5400000" scaled="1"/>
                </a:gradFill>
              </a:rPr>
              <a:t>Simplify Roll-back</a:t>
            </a:r>
          </a:p>
          <a:p>
            <a:pPr marL="224051" indent="-224051" defTabSz="896209">
              <a:lnSpc>
                <a:spcPct val="120000"/>
              </a:lnSpc>
              <a:defRPr/>
            </a:pPr>
            <a:r>
              <a:rPr lang="en-US" sz="1800" dirty="0">
                <a:gradFill>
                  <a:gsLst>
                    <a:gs pos="0">
                      <a:schemeClr val="tx2"/>
                    </a:gs>
                    <a:gs pos="100000">
                      <a:schemeClr val="tx2"/>
                    </a:gs>
                  </a:gsLst>
                  <a:lin ang="5400000" scaled="1"/>
                </a:gradFill>
              </a:rPr>
              <a:t>Provide Cross-Resource Configuration and Update Support </a:t>
            </a:r>
          </a:p>
          <a:p>
            <a:pPr marL="0" indent="0" defTabSz="896209">
              <a:buNone/>
              <a:defRPr/>
            </a:pPr>
            <a:endParaRPr lang="en-US" dirty="0">
              <a:gradFill>
                <a:gsLst>
                  <a:gs pos="0">
                    <a:schemeClr val="tx2"/>
                  </a:gs>
                  <a:gs pos="100000">
                    <a:schemeClr val="tx2"/>
                  </a:gs>
                </a:gsLst>
                <a:lin ang="5400000" scaled="1"/>
              </a:gradFill>
              <a:latin typeface="Segoe UI Light"/>
            </a:endParaRPr>
          </a:p>
          <a:p>
            <a:pPr marL="0" indent="0" defTabSz="896209">
              <a:buNone/>
              <a:defRPr/>
            </a:pPr>
            <a:r>
              <a:rPr lang="en-US" sz="2900" spc="-69" dirty="0">
                <a:gradFill>
                  <a:gsLst>
                    <a:gs pos="0">
                      <a:schemeClr val="tx2"/>
                    </a:gs>
                    <a:gs pos="100000">
                      <a:schemeClr val="tx2"/>
                    </a:gs>
                  </a:gsLst>
                  <a:lin ang="5400000" scaled="1"/>
                </a:gradFill>
                <a:latin typeface="Segoe UI"/>
              </a:rPr>
              <a:t>Azure Templates are: </a:t>
            </a:r>
          </a:p>
          <a:p>
            <a:pPr marL="224051" indent="-224051" defTabSz="896209">
              <a:lnSpc>
                <a:spcPct val="120000"/>
              </a:lnSpc>
              <a:defRPr/>
            </a:pPr>
            <a:r>
              <a:rPr lang="en-US" sz="1800" dirty="0">
                <a:gradFill>
                  <a:gsLst>
                    <a:gs pos="0">
                      <a:schemeClr val="tx2"/>
                    </a:gs>
                    <a:gs pos="100000">
                      <a:schemeClr val="tx2"/>
                    </a:gs>
                  </a:gsLst>
                  <a:lin ang="5400000" scaled="1"/>
                </a:gradFill>
              </a:rPr>
              <a:t>Source file, can be checked-in</a:t>
            </a:r>
          </a:p>
          <a:p>
            <a:pPr marL="224051" indent="-224051" defTabSz="896209">
              <a:lnSpc>
                <a:spcPct val="120000"/>
              </a:lnSpc>
              <a:defRPr/>
            </a:pPr>
            <a:r>
              <a:rPr lang="en-US" sz="1800" dirty="0">
                <a:gradFill>
                  <a:gsLst>
                    <a:gs pos="0">
                      <a:schemeClr val="tx2"/>
                    </a:gs>
                    <a:gs pos="100000">
                      <a:schemeClr val="tx2"/>
                    </a:gs>
                  </a:gsLst>
                  <a:lin ang="5400000" scaled="1"/>
                </a:gradFill>
              </a:rPr>
              <a:t>Specifies resources and dependencies (VMs, </a:t>
            </a:r>
            <a:r>
              <a:rPr lang="en-US" sz="1800" dirty="0" err="1">
                <a:gradFill>
                  <a:gsLst>
                    <a:gs pos="0">
                      <a:schemeClr val="tx2"/>
                    </a:gs>
                    <a:gs pos="100000">
                      <a:schemeClr val="tx2"/>
                    </a:gs>
                  </a:gsLst>
                  <a:lin ang="5400000" scaled="1"/>
                </a:gradFill>
              </a:rPr>
              <a:t>WebApps</a:t>
            </a:r>
            <a:r>
              <a:rPr lang="en-US" sz="1800" dirty="0">
                <a:gradFill>
                  <a:gsLst>
                    <a:gs pos="0">
                      <a:schemeClr val="tx2"/>
                    </a:gs>
                    <a:gs pos="100000">
                      <a:schemeClr val="tx2"/>
                    </a:gs>
                  </a:gsLst>
                  <a:lin ang="5400000" scaled="1"/>
                </a:gradFill>
              </a:rPr>
              <a:t>, DBs) and connections (</a:t>
            </a:r>
            <a:r>
              <a:rPr lang="en-US" sz="1800" dirty="0" err="1">
                <a:gradFill>
                  <a:gsLst>
                    <a:gs pos="0">
                      <a:schemeClr val="tx2"/>
                    </a:gs>
                    <a:gs pos="100000">
                      <a:schemeClr val="tx2"/>
                    </a:gs>
                  </a:gsLst>
                  <a:lin ang="5400000" scaled="1"/>
                </a:gradFill>
              </a:rPr>
              <a:t>config</a:t>
            </a:r>
            <a:r>
              <a:rPr lang="en-US" sz="1800" dirty="0">
                <a:gradFill>
                  <a:gsLst>
                    <a:gs pos="0">
                      <a:schemeClr val="tx2"/>
                    </a:gs>
                    <a:gs pos="100000">
                      <a:schemeClr val="tx2"/>
                    </a:gs>
                  </a:gsLst>
                  <a:lin ang="5400000" scaled="1"/>
                </a:gradFill>
              </a:rPr>
              <a:t>, LB sets)</a:t>
            </a:r>
          </a:p>
          <a:p>
            <a:pPr marL="224051" indent="-224051" defTabSz="896209">
              <a:lnSpc>
                <a:spcPct val="120000"/>
              </a:lnSpc>
              <a:defRPr/>
            </a:pPr>
            <a:r>
              <a:rPr lang="en-US" sz="1800" dirty="0">
                <a:gradFill>
                  <a:gsLst>
                    <a:gs pos="0">
                      <a:schemeClr val="tx2"/>
                    </a:gs>
                    <a:gs pos="100000">
                      <a:schemeClr val="tx2"/>
                    </a:gs>
                  </a:gsLst>
                  <a:lin ang="5400000" scaled="1"/>
                </a:gradFill>
              </a:rPr>
              <a:t>Support </a:t>
            </a:r>
            <a:r>
              <a:rPr lang="en-US" sz="1800" dirty="0" err="1">
                <a:gradFill>
                  <a:gsLst>
                    <a:gs pos="0">
                      <a:schemeClr val="tx2"/>
                    </a:gs>
                    <a:gs pos="100000">
                      <a:schemeClr val="tx2"/>
                    </a:gs>
                  </a:gsLst>
                  <a:lin ang="5400000" scaled="1"/>
                </a:gradFill>
              </a:rPr>
              <a:t>parametized</a:t>
            </a:r>
            <a:r>
              <a:rPr lang="en-US" sz="1800" dirty="0">
                <a:gradFill>
                  <a:gsLst>
                    <a:gs pos="0">
                      <a:schemeClr val="tx2"/>
                    </a:gs>
                    <a:gs pos="100000">
                      <a:schemeClr val="tx2"/>
                    </a:gs>
                  </a:gsLst>
                  <a:lin ang="5400000" scaled="1"/>
                </a:gradFill>
              </a:rPr>
              <a:t> input/output.</a:t>
            </a:r>
          </a:p>
          <a:p>
            <a:pPr marL="224051" indent="-224051" defTabSz="896209">
              <a:lnSpc>
                <a:spcPct val="120000"/>
              </a:lnSpc>
              <a:defRPr/>
            </a:pPr>
            <a:r>
              <a:rPr lang="en-US" sz="1800" dirty="0">
                <a:gradFill>
                  <a:gsLst>
                    <a:gs pos="0">
                      <a:schemeClr val="tx2"/>
                    </a:gs>
                    <a:gs pos="100000">
                      <a:schemeClr val="tx2"/>
                    </a:gs>
                  </a:gsLst>
                  <a:lin ang="5400000" scaled="1"/>
                </a:gradFill>
              </a:rPr>
              <a:t>Open to community for contribution</a:t>
            </a:r>
          </a:p>
        </p:txBody>
      </p:sp>
      <p:sp>
        <p:nvSpPr>
          <p:cNvPr id="8" name="Rectangle 7"/>
          <p:cNvSpPr/>
          <p:nvPr/>
        </p:nvSpPr>
        <p:spPr bwMode="auto">
          <a:xfrm>
            <a:off x="8989761" y="1195595"/>
            <a:ext cx="3349734" cy="1275327"/>
          </a:xfrm>
          <a:prstGeom prst="rect">
            <a:avLst/>
          </a:prstGeom>
          <a:no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14" tIns="91414" rIns="34285" bIns="34285" rtlCol="0" anchor="t" anchorCtr="0"/>
          <a:lstStyle/>
          <a:p>
            <a:pPr defTabSz="932043">
              <a:defRPr/>
            </a:pPr>
            <a:r>
              <a:rPr lang="en-US" sz="1400" dirty="0">
                <a:gradFill>
                  <a:gsLst>
                    <a:gs pos="0">
                      <a:schemeClr val="tx2"/>
                    </a:gs>
                    <a:gs pos="100000">
                      <a:schemeClr val="tx2"/>
                    </a:gs>
                  </a:gsLst>
                  <a:lin ang="5400000" scaled="1"/>
                </a:gradFill>
                <a:latin typeface="Segoe UI"/>
                <a:ea typeface="Segoe UI" pitchFamily="34" charset="0"/>
                <a:cs typeface="Segoe UI" pitchFamily="34" charset="0"/>
              </a:rPr>
              <a:t>Instantiation of repeatable </a:t>
            </a:r>
            <a:r>
              <a:rPr lang="en-US" sz="1400" dirty="0" err="1">
                <a:gradFill>
                  <a:gsLst>
                    <a:gs pos="0">
                      <a:schemeClr val="tx2"/>
                    </a:gs>
                    <a:gs pos="100000">
                      <a:schemeClr val="tx2"/>
                    </a:gs>
                  </a:gsLst>
                  <a:lin ang="5400000" scaled="1"/>
                </a:gradFill>
                <a:latin typeface="Segoe UI"/>
                <a:ea typeface="Segoe UI" pitchFamily="34" charset="0"/>
                <a:cs typeface="Segoe UI" pitchFamily="34" charset="0"/>
              </a:rPr>
              <a:t>config</a:t>
            </a:r>
            <a:r>
              <a:rPr lang="en-US" sz="1400" dirty="0">
                <a:gradFill>
                  <a:gsLst>
                    <a:gs pos="0">
                      <a:schemeClr val="tx2"/>
                    </a:gs>
                    <a:gs pos="100000">
                      <a:schemeClr val="tx2"/>
                    </a:gs>
                  </a:gsLst>
                  <a:lin ang="5400000" scaled="1"/>
                </a:gradFill>
                <a:latin typeface="Segoe UI"/>
                <a:ea typeface="Segoe UI" pitchFamily="34" charset="0"/>
                <a:cs typeface="Segoe UI" pitchFamily="34" charset="0"/>
              </a:rPr>
              <a:t>.</a:t>
            </a:r>
            <a:endParaRPr lang="en-US" sz="1100" dirty="0">
              <a:gradFill>
                <a:gsLst>
                  <a:gs pos="0">
                    <a:schemeClr val="tx2"/>
                  </a:gs>
                  <a:gs pos="100000">
                    <a:schemeClr val="tx2"/>
                  </a:gs>
                </a:gsLst>
                <a:lin ang="5400000" scaled="1"/>
              </a:gradFill>
              <a:latin typeface="Segoe UI"/>
              <a:ea typeface="Segoe UI" pitchFamily="34" charset="0"/>
              <a:cs typeface="Segoe UI" pitchFamily="34" charset="0"/>
            </a:endParaRPr>
          </a:p>
          <a:p>
            <a:pPr defTabSz="932043">
              <a:defRPr/>
            </a:pPr>
            <a:r>
              <a:rPr lang="en-US" sz="1200" i="1" dirty="0">
                <a:gradFill>
                  <a:gsLst>
                    <a:gs pos="0">
                      <a:schemeClr val="tx2"/>
                    </a:gs>
                    <a:gs pos="100000">
                      <a:schemeClr val="tx2"/>
                    </a:gs>
                  </a:gsLst>
                  <a:lin ang="5400000" scaled="1"/>
                </a:gradFill>
                <a:latin typeface="Segoe UI"/>
                <a:ea typeface="Segoe UI" pitchFamily="34" charset="0"/>
                <a:cs typeface="Segoe UI" pitchFamily="34" charset="0"/>
              </a:rPr>
              <a:t>Configuration </a:t>
            </a:r>
            <a:r>
              <a:rPr lang="en-US" sz="1200" i="1" dirty="0">
                <a:gradFill>
                  <a:gsLst>
                    <a:gs pos="0">
                      <a:schemeClr val="tx2"/>
                    </a:gs>
                    <a:gs pos="100000">
                      <a:schemeClr val="tx2"/>
                    </a:gs>
                  </a:gsLst>
                  <a:lin ang="5400000" scaled="1"/>
                </a:gradFill>
                <a:latin typeface="Segoe UI"/>
                <a:ea typeface="Segoe UI" pitchFamily="34" charset="0"/>
                <a:cs typeface="Segoe UI" pitchFamily="34" charset="0"/>
                <a:sym typeface="Wingdings" panose="05000000000000000000" pitchFamily="2" charset="2"/>
              </a:rPr>
              <a:t> </a:t>
            </a:r>
            <a:r>
              <a:rPr lang="en-US" sz="1200" i="1" dirty="0">
                <a:gradFill>
                  <a:gsLst>
                    <a:gs pos="0">
                      <a:schemeClr val="tx2"/>
                    </a:gs>
                    <a:gs pos="100000">
                      <a:schemeClr val="tx2"/>
                    </a:gs>
                  </a:gsLst>
                  <a:lin ang="5400000" scaled="1"/>
                </a:gradFill>
                <a:latin typeface="Segoe UI"/>
                <a:ea typeface="Segoe UI" pitchFamily="34" charset="0"/>
                <a:cs typeface="Segoe UI" pitchFamily="34" charset="0"/>
              </a:rPr>
              <a:t>Resource Group</a:t>
            </a:r>
          </a:p>
        </p:txBody>
      </p:sp>
      <p:sp>
        <p:nvSpPr>
          <p:cNvPr id="9" name="Title 1"/>
          <p:cNvSpPr>
            <a:spLocks noGrp="1"/>
          </p:cNvSpPr>
          <p:nvPr>
            <p:ph type="title"/>
          </p:nvPr>
        </p:nvSpPr>
        <p:spPr/>
        <p:txBody>
          <a:bodyPr/>
          <a:lstStyle/>
          <a:p>
            <a:r>
              <a:rPr lang="en-US" dirty="0"/>
              <a:t>Azure Resource Manager</a:t>
            </a:r>
          </a:p>
        </p:txBody>
      </p:sp>
      <p:grpSp>
        <p:nvGrpSpPr>
          <p:cNvPr id="2" name="Group 4"/>
          <p:cNvGrpSpPr>
            <a:grpSpLocks noChangeAspect="1"/>
          </p:cNvGrpSpPr>
          <p:nvPr/>
        </p:nvGrpSpPr>
        <p:grpSpPr bwMode="auto">
          <a:xfrm>
            <a:off x="4730621" y="841166"/>
            <a:ext cx="6908429" cy="5668941"/>
            <a:chOff x="2864" y="318"/>
            <a:chExt cx="4353" cy="3572"/>
          </a:xfrm>
        </p:grpSpPr>
        <p:sp>
          <p:nvSpPr>
            <p:cNvPr id="3" name="AutoShape 3"/>
            <p:cNvSpPr>
              <a:spLocks noChangeAspect="1" noChangeArrowheads="1" noTextEdit="1"/>
            </p:cNvSpPr>
            <p:nvPr/>
          </p:nvSpPr>
          <p:spPr bwMode="auto">
            <a:xfrm>
              <a:off x="2864" y="319"/>
              <a:ext cx="4353" cy="356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43">
                <a:defRPr/>
              </a:pPr>
              <a:endParaRPr lang="en-US">
                <a:latin typeface="Segoe UI"/>
              </a:endParaRPr>
            </a:p>
          </p:txBody>
        </p:sp>
        <p:sp>
          <p:nvSpPr>
            <p:cNvPr id="5" name="Freeform 5"/>
            <p:cNvSpPr>
              <a:spLocks/>
            </p:cNvSpPr>
            <p:nvPr/>
          </p:nvSpPr>
          <p:spPr bwMode="auto">
            <a:xfrm>
              <a:off x="2867" y="2623"/>
              <a:ext cx="1358" cy="655"/>
            </a:xfrm>
            <a:prstGeom prst="rect">
              <a:avLst/>
            </a:prstGeom>
            <a:solidFill>
              <a:srgbClr val="022D7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3">
                <a:defRPr/>
              </a:pPr>
              <a:endParaRPr lang="en-US">
                <a:latin typeface="Segoe UI"/>
              </a:endParaRPr>
            </a:p>
          </p:txBody>
        </p:sp>
        <p:sp>
          <p:nvSpPr>
            <p:cNvPr id="10" name="Freeform 7"/>
            <p:cNvSpPr>
              <a:spLocks/>
            </p:cNvSpPr>
            <p:nvPr/>
          </p:nvSpPr>
          <p:spPr bwMode="auto">
            <a:xfrm>
              <a:off x="3003" y="2813"/>
              <a:ext cx="143" cy="326"/>
            </a:xfrm>
            <a:custGeom>
              <a:avLst/>
              <a:gdLst>
                <a:gd name="T0" fmla="*/ 0 w 98"/>
                <a:gd name="T1" fmla="*/ 0 h 224"/>
                <a:gd name="T2" fmla="*/ 0 w 98"/>
                <a:gd name="T3" fmla="*/ 189 h 224"/>
                <a:gd name="T4" fmla="*/ 98 w 98"/>
                <a:gd name="T5" fmla="*/ 224 h 224"/>
                <a:gd name="T6" fmla="*/ 98 w 98"/>
                <a:gd name="T7" fmla="*/ 0 h 224"/>
                <a:gd name="T8" fmla="*/ 0 w 98"/>
                <a:gd name="T9" fmla="*/ 0 h 224"/>
              </a:gdLst>
              <a:ahLst/>
              <a:cxnLst>
                <a:cxn ang="0">
                  <a:pos x="T0" y="T1"/>
                </a:cxn>
                <a:cxn ang="0">
                  <a:pos x="T2" y="T3"/>
                </a:cxn>
                <a:cxn ang="0">
                  <a:pos x="T4" y="T5"/>
                </a:cxn>
                <a:cxn ang="0">
                  <a:pos x="T6" y="T7"/>
                </a:cxn>
                <a:cxn ang="0">
                  <a:pos x="T8" y="T9"/>
                </a:cxn>
              </a:cxnLst>
              <a:rect l="0" t="0" r="r" b="b"/>
              <a:pathLst>
                <a:path w="98" h="224">
                  <a:moveTo>
                    <a:pt x="0" y="0"/>
                  </a:moveTo>
                  <a:cubicBezTo>
                    <a:pt x="0" y="189"/>
                    <a:pt x="0" y="189"/>
                    <a:pt x="0" y="189"/>
                  </a:cubicBezTo>
                  <a:cubicBezTo>
                    <a:pt x="0" y="208"/>
                    <a:pt x="44" y="224"/>
                    <a:pt x="98" y="224"/>
                  </a:cubicBezTo>
                  <a:cubicBezTo>
                    <a:pt x="98" y="0"/>
                    <a:pt x="98" y="0"/>
                    <a:pt x="98" y="0"/>
                  </a:cubicBezTo>
                  <a:lnTo>
                    <a:pt x="0" y="0"/>
                  </a:lnTo>
                  <a:close/>
                </a:path>
              </a:pathLst>
            </a:custGeom>
            <a:solidFill>
              <a:srgbClr val="00BCF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3">
                <a:defRPr/>
              </a:pPr>
              <a:endParaRPr lang="en-US">
                <a:latin typeface="Segoe UI"/>
              </a:endParaRPr>
            </a:p>
          </p:txBody>
        </p:sp>
        <p:sp>
          <p:nvSpPr>
            <p:cNvPr id="11" name="Freeform 8"/>
            <p:cNvSpPr>
              <a:spLocks/>
            </p:cNvSpPr>
            <p:nvPr/>
          </p:nvSpPr>
          <p:spPr bwMode="auto">
            <a:xfrm>
              <a:off x="3144" y="2813"/>
              <a:ext cx="144" cy="326"/>
            </a:xfrm>
            <a:custGeom>
              <a:avLst/>
              <a:gdLst>
                <a:gd name="T0" fmla="*/ 0 w 99"/>
                <a:gd name="T1" fmla="*/ 224 h 224"/>
                <a:gd name="T2" fmla="*/ 1 w 99"/>
                <a:gd name="T3" fmla="*/ 224 h 224"/>
                <a:gd name="T4" fmla="*/ 99 w 99"/>
                <a:gd name="T5" fmla="*/ 189 h 224"/>
                <a:gd name="T6" fmla="*/ 99 w 99"/>
                <a:gd name="T7" fmla="*/ 0 h 224"/>
                <a:gd name="T8" fmla="*/ 0 w 99"/>
                <a:gd name="T9" fmla="*/ 0 h 224"/>
                <a:gd name="T10" fmla="*/ 0 w 99"/>
                <a:gd name="T11" fmla="*/ 224 h 224"/>
              </a:gdLst>
              <a:ahLst/>
              <a:cxnLst>
                <a:cxn ang="0">
                  <a:pos x="T0" y="T1"/>
                </a:cxn>
                <a:cxn ang="0">
                  <a:pos x="T2" y="T3"/>
                </a:cxn>
                <a:cxn ang="0">
                  <a:pos x="T4" y="T5"/>
                </a:cxn>
                <a:cxn ang="0">
                  <a:pos x="T6" y="T7"/>
                </a:cxn>
                <a:cxn ang="0">
                  <a:pos x="T8" y="T9"/>
                </a:cxn>
                <a:cxn ang="0">
                  <a:pos x="T10" y="T11"/>
                </a:cxn>
              </a:cxnLst>
              <a:rect l="0" t="0" r="r" b="b"/>
              <a:pathLst>
                <a:path w="99" h="224">
                  <a:moveTo>
                    <a:pt x="0" y="224"/>
                  </a:moveTo>
                  <a:cubicBezTo>
                    <a:pt x="1" y="224"/>
                    <a:pt x="1" y="224"/>
                    <a:pt x="1" y="224"/>
                  </a:cubicBezTo>
                  <a:cubicBezTo>
                    <a:pt x="55" y="224"/>
                    <a:pt x="99" y="208"/>
                    <a:pt x="99" y="189"/>
                  </a:cubicBezTo>
                  <a:cubicBezTo>
                    <a:pt x="99" y="0"/>
                    <a:pt x="99" y="0"/>
                    <a:pt x="99" y="0"/>
                  </a:cubicBezTo>
                  <a:cubicBezTo>
                    <a:pt x="0" y="0"/>
                    <a:pt x="0" y="0"/>
                    <a:pt x="0" y="0"/>
                  </a:cubicBezTo>
                  <a:lnTo>
                    <a:pt x="0" y="224"/>
                  </a:lnTo>
                  <a:close/>
                </a:path>
              </a:pathLst>
            </a:custGeom>
            <a:solidFill>
              <a:srgbClr val="29C7F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3">
                <a:defRPr/>
              </a:pPr>
              <a:endParaRPr lang="en-US">
                <a:latin typeface="Segoe UI"/>
              </a:endParaRPr>
            </a:p>
          </p:txBody>
        </p:sp>
        <p:sp>
          <p:nvSpPr>
            <p:cNvPr id="12" name="Oval 9"/>
            <p:cNvSpPr>
              <a:spLocks noChangeArrowheads="1"/>
            </p:cNvSpPr>
            <p:nvPr/>
          </p:nvSpPr>
          <p:spPr bwMode="auto">
            <a:xfrm>
              <a:off x="3003" y="2761"/>
              <a:ext cx="285" cy="103"/>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3">
                <a:defRPr/>
              </a:pPr>
              <a:endParaRPr lang="en-US">
                <a:latin typeface="Segoe UI"/>
              </a:endParaRPr>
            </a:p>
          </p:txBody>
        </p:sp>
        <p:sp>
          <p:nvSpPr>
            <p:cNvPr id="13" name="Oval 10"/>
            <p:cNvSpPr>
              <a:spLocks noChangeArrowheads="1"/>
            </p:cNvSpPr>
            <p:nvPr/>
          </p:nvSpPr>
          <p:spPr bwMode="auto">
            <a:xfrm>
              <a:off x="3033" y="2775"/>
              <a:ext cx="226" cy="69"/>
            </a:xfrm>
            <a:prstGeom prst="ellipse">
              <a:avLst/>
            </a:prstGeom>
            <a:solidFill>
              <a:srgbClr val="85B35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3">
                <a:defRPr/>
              </a:pPr>
              <a:endParaRPr lang="en-US">
                <a:latin typeface="Segoe UI"/>
              </a:endParaRPr>
            </a:p>
          </p:txBody>
        </p:sp>
        <p:sp>
          <p:nvSpPr>
            <p:cNvPr id="14" name="Freeform 11"/>
            <p:cNvSpPr>
              <a:spLocks/>
            </p:cNvSpPr>
            <p:nvPr/>
          </p:nvSpPr>
          <p:spPr bwMode="auto">
            <a:xfrm>
              <a:off x="3033" y="2775"/>
              <a:ext cx="226" cy="56"/>
            </a:xfrm>
            <a:custGeom>
              <a:avLst/>
              <a:gdLst>
                <a:gd name="T0" fmla="*/ 140 w 156"/>
                <a:gd name="T1" fmla="*/ 38 h 38"/>
                <a:gd name="T2" fmla="*/ 156 w 156"/>
                <a:gd name="T3" fmla="*/ 24 h 38"/>
                <a:gd name="T4" fmla="*/ 78 w 156"/>
                <a:gd name="T5" fmla="*/ 0 h 38"/>
                <a:gd name="T6" fmla="*/ 0 w 156"/>
                <a:gd name="T7" fmla="*/ 24 h 38"/>
                <a:gd name="T8" fmla="*/ 17 w 156"/>
                <a:gd name="T9" fmla="*/ 38 h 38"/>
                <a:gd name="T10" fmla="*/ 78 w 156"/>
                <a:gd name="T11" fmla="*/ 29 h 38"/>
                <a:gd name="T12" fmla="*/ 140 w 156"/>
                <a:gd name="T13" fmla="*/ 38 h 38"/>
              </a:gdLst>
              <a:ahLst/>
              <a:cxnLst>
                <a:cxn ang="0">
                  <a:pos x="T0" y="T1"/>
                </a:cxn>
                <a:cxn ang="0">
                  <a:pos x="T2" y="T3"/>
                </a:cxn>
                <a:cxn ang="0">
                  <a:pos x="T4" y="T5"/>
                </a:cxn>
                <a:cxn ang="0">
                  <a:pos x="T6" y="T7"/>
                </a:cxn>
                <a:cxn ang="0">
                  <a:pos x="T8" y="T9"/>
                </a:cxn>
                <a:cxn ang="0">
                  <a:pos x="T10" y="T11"/>
                </a:cxn>
                <a:cxn ang="0">
                  <a:pos x="T12" y="T13"/>
                </a:cxn>
              </a:cxnLst>
              <a:rect l="0" t="0" r="r" b="b"/>
              <a:pathLst>
                <a:path w="156" h="38">
                  <a:moveTo>
                    <a:pt x="140" y="38"/>
                  </a:moveTo>
                  <a:cubicBezTo>
                    <a:pt x="150" y="34"/>
                    <a:pt x="156" y="29"/>
                    <a:pt x="156" y="24"/>
                  </a:cubicBezTo>
                  <a:cubicBezTo>
                    <a:pt x="156" y="11"/>
                    <a:pt x="121" y="0"/>
                    <a:pt x="78" y="0"/>
                  </a:cubicBezTo>
                  <a:cubicBezTo>
                    <a:pt x="35" y="0"/>
                    <a:pt x="0" y="11"/>
                    <a:pt x="0" y="24"/>
                  </a:cubicBezTo>
                  <a:cubicBezTo>
                    <a:pt x="0" y="29"/>
                    <a:pt x="6" y="34"/>
                    <a:pt x="17" y="38"/>
                  </a:cubicBezTo>
                  <a:cubicBezTo>
                    <a:pt x="31" y="33"/>
                    <a:pt x="53" y="29"/>
                    <a:pt x="78" y="29"/>
                  </a:cubicBezTo>
                  <a:cubicBezTo>
                    <a:pt x="103" y="29"/>
                    <a:pt x="126" y="33"/>
                    <a:pt x="140" y="38"/>
                  </a:cubicBezTo>
                  <a:close/>
                </a:path>
              </a:pathLst>
            </a:custGeom>
            <a:solidFill>
              <a:srgbClr val="BAC84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3">
                <a:defRPr/>
              </a:pPr>
              <a:endParaRPr lang="en-US">
                <a:latin typeface="Segoe UI"/>
              </a:endParaRPr>
            </a:p>
          </p:txBody>
        </p:sp>
        <p:sp>
          <p:nvSpPr>
            <p:cNvPr id="15" name="Freeform 12"/>
            <p:cNvSpPr>
              <a:spLocks noEditPoints="1"/>
            </p:cNvSpPr>
            <p:nvPr/>
          </p:nvSpPr>
          <p:spPr bwMode="auto">
            <a:xfrm>
              <a:off x="3043" y="2928"/>
              <a:ext cx="207" cy="118"/>
            </a:xfrm>
            <a:custGeom>
              <a:avLst/>
              <a:gdLst>
                <a:gd name="T0" fmla="*/ 135 w 143"/>
                <a:gd name="T1" fmla="*/ 74 h 81"/>
                <a:gd name="T2" fmla="*/ 113 w 143"/>
                <a:gd name="T3" fmla="*/ 81 h 81"/>
                <a:gd name="T4" fmla="*/ 82 w 143"/>
                <a:gd name="T5" fmla="*/ 81 h 81"/>
                <a:gd name="T6" fmla="*/ 82 w 143"/>
                <a:gd name="T7" fmla="*/ 0 h 81"/>
                <a:gd name="T8" fmla="*/ 111 w 143"/>
                <a:gd name="T9" fmla="*/ 0 h 81"/>
                <a:gd name="T10" fmla="*/ 133 w 143"/>
                <a:gd name="T11" fmla="*/ 5 h 81"/>
                <a:gd name="T12" fmla="*/ 139 w 143"/>
                <a:gd name="T13" fmla="*/ 19 h 81"/>
                <a:gd name="T14" fmla="*/ 134 w 143"/>
                <a:gd name="T15" fmla="*/ 31 h 81"/>
                <a:gd name="T16" fmla="*/ 124 w 143"/>
                <a:gd name="T17" fmla="*/ 37 h 81"/>
                <a:gd name="T18" fmla="*/ 124 w 143"/>
                <a:gd name="T19" fmla="*/ 37 h 81"/>
                <a:gd name="T20" fmla="*/ 138 w 143"/>
                <a:gd name="T21" fmla="*/ 44 h 81"/>
                <a:gd name="T22" fmla="*/ 142 w 143"/>
                <a:gd name="T23" fmla="*/ 57 h 81"/>
                <a:gd name="T24" fmla="*/ 135 w 143"/>
                <a:gd name="T25" fmla="*/ 74 h 81"/>
                <a:gd name="T26" fmla="*/ 59 w 143"/>
                <a:gd name="T27" fmla="*/ 69 h 81"/>
                <a:gd name="T28" fmla="*/ 28 w 143"/>
                <a:gd name="T29" fmla="*/ 81 h 81"/>
                <a:gd name="T30" fmla="*/ 0 w 143"/>
                <a:gd name="T31" fmla="*/ 81 h 81"/>
                <a:gd name="T32" fmla="*/ 0 w 143"/>
                <a:gd name="T33" fmla="*/ 0 h 81"/>
                <a:gd name="T34" fmla="*/ 28 w 143"/>
                <a:gd name="T35" fmla="*/ 0 h 81"/>
                <a:gd name="T36" fmla="*/ 71 w 143"/>
                <a:gd name="T37" fmla="*/ 39 h 81"/>
                <a:gd name="T38" fmla="*/ 59 w 143"/>
                <a:gd name="T39" fmla="*/ 69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3" h="81">
                  <a:moveTo>
                    <a:pt x="135" y="74"/>
                  </a:moveTo>
                  <a:cubicBezTo>
                    <a:pt x="129" y="78"/>
                    <a:pt x="122" y="81"/>
                    <a:pt x="113" y="81"/>
                  </a:cubicBezTo>
                  <a:cubicBezTo>
                    <a:pt x="82" y="81"/>
                    <a:pt x="82" y="81"/>
                    <a:pt x="82" y="81"/>
                  </a:cubicBezTo>
                  <a:cubicBezTo>
                    <a:pt x="82" y="0"/>
                    <a:pt x="82" y="0"/>
                    <a:pt x="82" y="0"/>
                  </a:cubicBezTo>
                  <a:cubicBezTo>
                    <a:pt x="111" y="0"/>
                    <a:pt x="111" y="0"/>
                    <a:pt x="111" y="0"/>
                  </a:cubicBezTo>
                  <a:cubicBezTo>
                    <a:pt x="121" y="0"/>
                    <a:pt x="128" y="2"/>
                    <a:pt x="133" y="5"/>
                  </a:cubicBezTo>
                  <a:cubicBezTo>
                    <a:pt x="137" y="9"/>
                    <a:pt x="139" y="13"/>
                    <a:pt x="139" y="19"/>
                  </a:cubicBezTo>
                  <a:cubicBezTo>
                    <a:pt x="139" y="24"/>
                    <a:pt x="138" y="28"/>
                    <a:pt x="134" y="31"/>
                  </a:cubicBezTo>
                  <a:cubicBezTo>
                    <a:pt x="131" y="34"/>
                    <a:pt x="128" y="36"/>
                    <a:pt x="124" y="37"/>
                  </a:cubicBezTo>
                  <a:cubicBezTo>
                    <a:pt x="124" y="37"/>
                    <a:pt x="124" y="37"/>
                    <a:pt x="124" y="37"/>
                  </a:cubicBezTo>
                  <a:cubicBezTo>
                    <a:pt x="129" y="38"/>
                    <a:pt x="134" y="40"/>
                    <a:pt x="138" y="44"/>
                  </a:cubicBezTo>
                  <a:cubicBezTo>
                    <a:pt x="141" y="47"/>
                    <a:pt x="142" y="52"/>
                    <a:pt x="142" y="57"/>
                  </a:cubicBezTo>
                  <a:cubicBezTo>
                    <a:pt x="143" y="64"/>
                    <a:pt x="140" y="70"/>
                    <a:pt x="135" y="74"/>
                  </a:cubicBezTo>
                  <a:close/>
                  <a:moveTo>
                    <a:pt x="59" y="69"/>
                  </a:moveTo>
                  <a:cubicBezTo>
                    <a:pt x="52" y="77"/>
                    <a:pt x="41" y="81"/>
                    <a:pt x="28" y="81"/>
                  </a:cubicBezTo>
                  <a:cubicBezTo>
                    <a:pt x="0" y="81"/>
                    <a:pt x="0" y="81"/>
                    <a:pt x="0" y="81"/>
                  </a:cubicBezTo>
                  <a:cubicBezTo>
                    <a:pt x="0" y="0"/>
                    <a:pt x="0" y="0"/>
                    <a:pt x="0" y="0"/>
                  </a:cubicBezTo>
                  <a:cubicBezTo>
                    <a:pt x="28" y="0"/>
                    <a:pt x="28" y="0"/>
                    <a:pt x="28" y="0"/>
                  </a:cubicBezTo>
                  <a:cubicBezTo>
                    <a:pt x="57" y="0"/>
                    <a:pt x="71" y="13"/>
                    <a:pt x="71" y="39"/>
                  </a:cubicBezTo>
                  <a:cubicBezTo>
                    <a:pt x="71" y="52"/>
                    <a:pt x="67" y="62"/>
                    <a:pt x="59" y="69"/>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3">
                <a:defRPr/>
              </a:pPr>
              <a:endParaRPr lang="en-US">
                <a:latin typeface="Segoe UI"/>
              </a:endParaRPr>
            </a:p>
          </p:txBody>
        </p:sp>
        <p:sp>
          <p:nvSpPr>
            <p:cNvPr id="16" name="Freeform 13"/>
            <p:cNvSpPr>
              <a:spLocks/>
            </p:cNvSpPr>
            <p:nvPr/>
          </p:nvSpPr>
          <p:spPr bwMode="auto">
            <a:xfrm>
              <a:off x="3069" y="2950"/>
              <a:ext cx="49" cy="74"/>
            </a:xfrm>
            <a:custGeom>
              <a:avLst/>
              <a:gdLst>
                <a:gd name="T0" fmla="*/ 9 w 34"/>
                <a:gd name="T1" fmla="*/ 0 h 51"/>
                <a:gd name="T2" fmla="*/ 0 w 34"/>
                <a:gd name="T3" fmla="*/ 0 h 51"/>
                <a:gd name="T4" fmla="*/ 0 w 34"/>
                <a:gd name="T5" fmla="*/ 51 h 51"/>
                <a:gd name="T6" fmla="*/ 9 w 34"/>
                <a:gd name="T7" fmla="*/ 51 h 51"/>
                <a:gd name="T8" fmla="*/ 28 w 34"/>
                <a:gd name="T9" fmla="*/ 44 h 51"/>
                <a:gd name="T10" fmla="*/ 34 w 34"/>
                <a:gd name="T11" fmla="*/ 25 h 51"/>
                <a:gd name="T12" fmla="*/ 28 w 34"/>
                <a:gd name="T13" fmla="*/ 7 h 51"/>
                <a:gd name="T14" fmla="*/ 9 w 34"/>
                <a:gd name="T15" fmla="*/ 0 h 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 h="51">
                  <a:moveTo>
                    <a:pt x="9" y="0"/>
                  </a:moveTo>
                  <a:cubicBezTo>
                    <a:pt x="0" y="0"/>
                    <a:pt x="0" y="0"/>
                    <a:pt x="0" y="0"/>
                  </a:cubicBezTo>
                  <a:cubicBezTo>
                    <a:pt x="0" y="51"/>
                    <a:pt x="0" y="51"/>
                    <a:pt x="0" y="51"/>
                  </a:cubicBezTo>
                  <a:cubicBezTo>
                    <a:pt x="9" y="51"/>
                    <a:pt x="9" y="51"/>
                    <a:pt x="9" y="51"/>
                  </a:cubicBezTo>
                  <a:cubicBezTo>
                    <a:pt x="17" y="51"/>
                    <a:pt x="23" y="49"/>
                    <a:pt x="28" y="44"/>
                  </a:cubicBezTo>
                  <a:cubicBezTo>
                    <a:pt x="32" y="39"/>
                    <a:pt x="34" y="33"/>
                    <a:pt x="34" y="25"/>
                  </a:cubicBezTo>
                  <a:cubicBezTo>
                    <a:pt x="34" y="17"/>
                    <a:pt x="32" y="11"/>
                    <a:pt x="28" y="7"/>
                  </a:cubicBezTo>
                  <a:cubicBezTo>
                    <a:pt x="23" y="2"/>
                    <a:pt x="17" y="0"/>
                    <a:pt x="9" y="0"/>
                  </a:cubicBezTo>
                  <a:close/>
                </a:path>
              </a:pathLst>
            </a:custGeom>
            <a:solidFill>
              <a:srgbClr val="00BCF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3">
                <a:defRPr/>
              </a:pPr>
              <a:endParaRPr lang="en-US">
                <a:latin typeface="Segoe UI"/>
              </a:endParaRPr>
            </a:p>
          </p:txBody>
        </p:sp>
        <p:sp>
          <p:nvSpPr>
            <p:cNvPr id="17" name="Freeform 14"/>
            <p:cNvSpPr>
              <a:spLocks/>
            </p:cNvSpPr>
            <p:nvPr/>
          </p:nvSpPr>
          <p:spPr bwMode="auto">
            <a:xfrm>
              <a:off x="3188" y="2948"/>
              <a:ext cx="29" cy="28"/>
            </a:xfrm>
            <a:custGeom>
              <a:avLst/>
              <a:gdLst>
                <a:gd name="T0" fmla="*/ 17 w 20"/>
                <a:gd name="T1" fmla="*/ 16 h 19"/>
                <a:gd name="T2" fmla="*/ 20 w 20"/>
                <a:gd name="T3" fmla="*/ 9 h 19"/>
                <a:gd name="T4" fmla="*/ 7 w 20"/>
                <a:gd name="T5" fmla="*/ 0 h 19"/>
                <a:gd name="T6" fmla="*/ 0 w 20"/>
                <a:gd name="T7" fmla="*/ 0 h 19"/>
                <a:gd name="T8" fmla="*/ 0 w 20"/>
                <a:gd name="T9" fmla="*/ 19 h 19"/>
                <a:gd name="T10" fmla="*/ 8 w 20"/>
                <a:gd name="T11" fmla="*/ 19 h 19"/>
                <a:gd name="T12" fmla="*/ 17 w 20"/>
                <a:gd name="T13" fmla="*/ 16 h 19"/>
              </a:gdLst>
              <a:ahLst/>
              <a:cxnLst>
                <a:cxn ang="0">
                  <a:pos x="T0" y="T1"/>
                </a:cxn>
                <a:cxn ang="0">
                  <a:pos x="T2" y="T3"/>
                </a:cxn>
                <a:cxn ang="0">
                  <a:pos x="T4" y="T5"/>
                </a:cxn>
                <a:cxn ang="0">
                  <a:pos x="T6" y="T7"/>
                </a:cxn>
                <a:cxn ang="0">
                  <a:pos x="T8" y="T9"/>
                </a:cxn>
                <a:cxn ang="0">
                  <a:pos x="T10" y="T11"/>
                </a:cxn>
                <a:cxn ang="0">
                  <a:pos x="T12" y="T13"/>
                </a:cxn>
              </a:cxnLst>
              <a:rect l="0" t="0" r="r" b="b"/>
              <a:pathLst>
                <a:path w="20" h="19">
                  <a:moveTo>
                    <a:pt x="17" y="16"/>
                  </a:moveTo>
                  <a:cubicBezTo>
                    <a:pt x="19" y="14"/>
                    <a:pt x="20" y="12"/>
                    <a:pt x="20" y="9"/>
                  </a:cubicBezTo>
                  <a:cubicBezTo>
                    <a:pt x="20" y="3"/>
                    <a:pt x="16" y="0"/>
                    <a:pt x="7" y="0"/>
                  </a:cubicBezTo>
                  <a:cubicBezTo>
                    <a:pt x="0" y="0"/>
                    <a:pt x="0" y="0"/>
                    <a:pt x="0" y="0"/>
                  </a:cubicBezTo>
                  <a:cubicBezTo>
                    <a:pt x="0" y="19"/>
                    <a:pt x="0" y="19"/>
                    <a:pt x="0" y="19"/>
                  </a:cubicBezTo>
                  <a:cubicBezTo>
                    <a:pt x="8" y="19"/>
                    <a:pt x="8" y="19"/>
                    <a:pt x="8" y="19"/>
                  </a:cubicBezTo>
                  <a:cubicBezTo>
                    <a:pt x="12" y="19"/>
                    <a:pt x="15" y="18"/>
                    <a:pt x="17" y="16"/>
                  </a:cubicBezTo>
                  <a:close/>
                </a:path>
              </a:pathLst>
            </a:custGeom>
            <a:solidFill>
              <a:srgbClr val="29C7F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3">
                <a:defRPr/>
              </a:pPr>
              <a:endParaRPr lang="en-US">
                <a:latin typeface="Segoe UI"/>
              </a:endParaRPr>
            </a:p>
          </p:txBody>
        </p:sp>
        <p:sp>
          <p:nvSpPr>
            <p:cNvPr id="18" name="Freeform 15"/>
            <p:cNvSpPr>
              <a:spLocks/>
            </p:cNvSpPr>
            <p:nvPr/>
          </p:nvSpPr>
          <p:spPr bwMode="auto">
            <a:xfrm>
              <a:off x="3188" y="2995"/>
              <a:ext cx="33" cy="30"/>
            </a:xfrm>
            <a:custGeom>
              <a:avLst/>
              <a:gdLst>
                <a:gd name="T0" fmla="*/ 20 w 23"/>
                <a:gd name="T1" fmla="*/ 3 h 21"/>
                <a:gd name="T2" fmla="*/ 10 w 23"/>
                <a:gd name="T3" fmla="*/ 0 h 21"/>
                <a:gd name="T4" fmla="*/ 0 w 23"/>
                <a:gd name="T5" fmla="*/ 0 h 21"/>
                <a:gd name="T6" fmla="*/ 0 w 23"/>
                <a:gd name="T7" fmla="*/ 21 h 21"/>
                <a:gd name="T8" fmla="*/ 10 w 23"/>
                <a:gd name="T9" fmla="*/ 21 h 21"/>
                <a:gd name="T10" fmla="*/ 20 w 23"/>
                <a:gd name="T11" fmla="*/ 18 h 21"/>
                <a:gd name="T12" fmla="*/ 23 w 23"/>
                <a:gd name="T13" fmla="*/ 10 h 21"/>
                <a:gd name="T14" fmla="*/ 20 w 23"/>
                <a:gd name="T15" fmla="*/ 3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21">
                  <a:moveTo>
                    <a:pt x="20" y="3"/>
                  </a:moveTo>
                  <a:cubicBezTo>
                    <a:pt x="18" y="1"/>
                    <a:pt x="14" y="0"/>
                    <a:pt x="10" y="0"/>
                  </a:cubicBezTo>
                  <a:cubicBezTo>
                    <a:pt x="0" y="0"/>
                    <a:pt x="0" y="0"/>
                    <a:pt x="0" y="0"/>
                  </a:cubicBezTo>
                  <a:cubicBezTo>
                    <a:pt x="0" y="21"/>
                    <a:pt x="0" y="21"/>
                    <a:pt x="0" y="21"/>
                  </a:cubicBezTo>
                  <a:cubicBezTo>
                    <a:pt x="10" y="21"/>
                    <a:pt x="10" y="21"/>
                    <a:pt x="10" y="21"/>
                  </a:cubicBezTo>
                  <a:cubicBezTo>
                    <a:pt x="14" y="21"/>
                    <a:pt x="18" y="20"/>
                    <a:pt x="20" y="18"/>
                  </a:cubicBezTo>
                  <a:cubicBezTo>
                    <a:pt x="22" y="16"/>
                    <a:pt x="23" y="14"/>
                    <a:pt x="23" y="10"/>
                  </a:cubicBezTo>
                  <a:cubicBezTo>
                    <a:pt x="23" y="7"/>
                    <a:pt x="22" y="5"/>
                    <a:pt x="20" y="3"/>
                  </a:cubicBezTo>
                  <a:close/>
                </a:path>
              </a:pathLst>
            </a:custGeom>
            <a:solidFill>
              <a:srgbClr val="29C7F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3">
                <a:defRPr/>
              </a:pPr>
              <a:endParaRPr lang="en-US">
                <a:latin typeface="Segoe UI"/>
              </a:endParaRPr>
            </a:p>
          </p:txBody>
        </p:sp>
        <p:sp>
          <p:nvSpPr>
            <p:cNvPr id="19" name="Rectangle 16"/>
            <p:cNvSpPr>
              <a:spLocks noChangeArrowheads="1"/>
            </p:cNvSpPr>
            <p:nvPr/>
          </p:nvSpPr>
          <p:spPr bwMode="auto">
            <a:xfrm>
              <a:off x="3398" y="2838"/>
              <a:ext cx="274" cy="2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043">
                <a:defRPr/>
              </a:pPr>
              <a:r>
                <a:rPr lang="en-US" altLang="en-US" sz="2200" dirty="0">
                  <a:gradFill>
                    <a:gsLst>
                      <a:gs pos="0">
                        <a:schemeClr val="bg1"/>
                      </a:gs>
                      <a:gs pos="100000">
                        <a:schemeClr val="bg1"/>
                      </a:gs>
                    </a:gsLst>
                    <a:lin ang="5400000" scaled="1"/>
                  </a:gradFill>
                  <a:latin typeface="+mj-lt"/>
                </a:rPr>
                <a:t>SQL</a:t>
              </a:r>
              <a:endParaRPr lang="en-US" altLang="en-US" dirty="0">
                <a:gradFill>
                  <a:gsLst>
                    <a:gs pos="0">
                      <a:schemeClr val="bg1"/>
                    </a:gs>
                    <a:gs pos="100000">
                      <a:schemeClr val="bg1"/>
                    </a:gs>
                  </a:gsLst>
                  <a:lin ang="5400000" scaled="1"/>
                </a:gradFill>
                <a:latin typeface="+mj-lt"/>
              </a:endParaRPr>
            </a:p>
          </p:txBody>
        </p:sp>
        <p:sp>
          <p:nvSpPr>
            <p:cNvPr id="20" name="Freeform 17"/>
            <p:cNvSpPr>
              <a:spLocks/>
            </p:cNvSpPr>
            <p:nvPr/>
          </p:nvSpPr>
          <p:spPr bwMode="auto">
            <a:xfrm>
              <a:off x="4327" y="2623"/>
              <a:ext cx="1358" cy="655"/>
            </a:xfrm>
            <a:prstGeom prst="rect">
              <a:avLst/>
            </a:prstGeom>
            <a:solidFill>
              <a:srgbClr val="022D7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3">
                <a:defRPr/>
              </a:pPr>
              <a:endParaRPr lang="en-US">
                <a:solidFill>
                  <a:schemeClr val="bg1"/>
                </a:solidFill>
                <a:latin typeface="Segoe UI"/>
              </a:endParaRPr>
            </a:p>
          </p:txBody>
        </p:sp>
        <p:sp>
          <p:nvSpPr>
            <p:cNvPr id="22" name="Freeform 19"/>
            <p:cNvSpPr>
              <a:spLocks/>
            </p:cNvSpPr>
            <p:nvPr/>
          </p:nvSpPr>
          <p:spPr bwMode="auto">
            <a:xfrm>
              <a:off x="4431" y="2800"/>
              <a:ext cx="340" cy="301"/>
            </a:xfrm>
            <a:custGeom>
              <a:avLst/>
              <a:gdLst>
                <a:gd name="T0" fmla="*/ 180 w 234"/>
                <a:gd name="T1" fmla="*/ 186 h 207"/>
                <a:gd name="T2" fmla="*/ 117 w 234"/>
                <a:gd name="T3" fmla="*/ 207 h 207"/>
                <a:gd name="T4" fmla="*/ 35 w 234"/>
                <a:gd name="T5" fmla="*/ 166 h 207"/>
                <a:gd name="T6" fmla="*/ 54 w 234"/>
                <a:gd name="T7" fmla="*/ 21 h 207"/>
                <a:gd name="T8" fmla="*/ 117 w 234"/>
                <a:gd name="T9" fmla="*/ 0 h 207"/>
                <a:gd name="T10" fmla="*/ 199 w 234"/>
                <a:gd name="T11" fmla="*/ 41 h 207"/>
                <a:gd name="T12" fmla="*/ 180 w 234"/>
                <a:gd name="T13" fmla="*/ 186 h 207"/>
              </a:gdLst>
              <a:ahLst/>
              <a:cxnLst>
                <a:cxn ang="0">
                  <a:pos x="T0" y="T1"/>
                </a:cxn>
                <a:cxn ang="0">
                  <a:pos x="T2" y="T3"/>
                </a:cxn>
                <a:cxn ang="0">
                  <a:pos x="T4" y="T5"/>
                </a:cxn>
                <a:cxn ang="0">
                  <a:pos x="T6" y="T7"/>
                </a:cxn>
                <a:cxn ang="0">
                  <a:pos x="T8" y="T9"/>
                </a:cxn>
                <a:cxn ang="0">
                  <a:pos x="T10" y="T11"/>
                </a:cxn>
                <a:cxn ang="0">
                  <a:pos x="T12" y="T13"/>
                </a:cxn>
              </a:cxnLst>
              <a:rect l="0" t="0" r="r" b="b"/>
              <a:pathLst>
                <a:path w="234" h="207">
                  <a:moveTo>
                    <a:pt x="180" y="186"/>
                  </a:moveTo>
                  <a:cubicBezTo>
                    <a:pt x="161" y="200"/>
                    <a:pt x="139" y="207"/>
                    <a:pt x="117" y="207"/>
                  </a:cubicBezTo>
                  <a:cubicBezTo>
                    <a:pt x="86" y="207"/>
                    <a:pt x="55" y="193"/>
                    <a:pt x="35" y="166"/>
                  </a:cubicBezTo>
                  <a:cubicBezTo>
                    <a:pt x="0" y="121"/>
                    <a:pt x="9" y="56"/>
                    <a:pt x="54" y="21"/>
                  </a:cubicBezTo>
                  <a:cubicBezTo>
                    <a:pt x="73" y="7"/>
                    <a:pt x="95" y="0"/>
                    <a:pt x="117" y="0"/>
                  </a:cubicBezTo>
                  <a:cubicBezTo>
                    <a:pt x="148" y="0"/>
                    <a:pt x="179" y="14"/>
                    <a:pt x="199" y="41"/>
                  </a:cubicBezTo>
                  <a:cubicBezTo>
                    <a:pt x="234" y="86"/>
                    <a:pt x="225" y="151"/>
                    <a:pt x="180" y="186"/>
                  </a:cubicBezTo>
                  <a:close/>
                </a:path>
              </a:pathLst>
            </a:custGeom>
            <a:solidFill>
              <a:srgbClr val="59B4D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3">
                <a:defRPr/>
              </a:pPr>
              <a:endParaRPr lang="en-US">
                <a:latin typeface="Segoe UI"/>
              </a:endParaRPr>
            </a:p>
          </p:txBody>
        </p:sp>
        <p:sp>
          <p:nvSpPr>
            <p:cNvPr id="23" name="Freeform 20"/>
            <p:cNvSpPr>
              <a:spLocks/>
            </p:cNvSpPr>
            <p:nvPr/>
          </p:nvSpPr>
          <p:spPr bwMode="auto">
            <a:xfrm>
              <a:off x="4431" y="2800"/>
              <a:ext cx="340" cy="301"/>
            </a:xfrm>
            <a:custGeom>
              <a:avLst/>
              <a:gdLst>
                <a:gd name="T0" fmla="*/ 180 w 234"/>
                <a:gd name="T1" fmla="*/ 186 h 207"/>
                <a:gd name="T2" fmla="*/ 117 w 234"/>
                <a:gd name="T3" fmla="*/ 207 h 207"/>
                <a:gd name="T4" fmla="*/ 35 w 234"/>
                <a:gd name="T5" fmla="*/ 166 h 207"/>
                <a:gd name="T6" fmla="*/ 54 w 234"/>
                <a:gd name="T7" fmla="*/ 21 h 207"/>
                <a:gd name="T8" fmla="*/ 117 w 234"/>
                <a:gd name="T9" fmla="*/ 0 h 207"/>
                <a:gd name="T10" fmla="*/ 199 w 234"/>
                <a:gd name="T11" fmla="*/ 41 h 207"/>
                <a:gd name="T12" fmla="*/ 180 w 234"/>
                <a:gd name="T13" fmla="*/ 186 h 207"/>
              </a:gdLst>
              <a:ahLst/>
              <a:cxnLst>
                <a:cxn ang="0">
                  <a:pos x="T0" y="T1"/>
                </a:cxn>
                <a:cxn ang="0">
                  <a:pos x="T2" y="T3"/>
                </a:cxn>
                <a:cxn ang="0">
                  <a:pos x="T4" y="T5"/>
                </a:cxn>
                <a:cxn ang="0">
                  <a:pos x="T6" y="T7"/>
                </a:cxn>
                <a:cxn ang="0">
                  <a:pos x="T8" y="T9"/>
                </a:cxn>
                <a:cxn ang="0">
                  <a:pos x="T10" y="T11"/>
                </a:cxn>
                <a:cxn ang="0">
                  <a:pos x="T12" y="T13"/>
                </a:cxn>
              </a:cxnLst>
              <a:rect l="0" t="0" r="r" b="b"/>
              <a:pathLst>
                <a:path w="234" h="207">
                  <a:moveTo>
                    <a:pt x="180" y="186"/>
                  </a:moveTo>
                  <a:cubicBezTo>
                    <a:pt x="161" y="200"/>
                    <a:pt x="139" y="207"/>
                    <a:pt x="117" y="207"/>
                  </a:cubicBezTo>
                  <a:cubicBezTo>
                    <a:pt x="86" y="207"/>
                    <a:pt x="55" y="193"/>
                    <a:pt x="35" y="166"/>
                  </a:cubicBezTo>
                  <a:cubicBezTo>
                    <a:pt x="0" y="121"/>
                    <a:pt x="9" y="56"/>
                    <a:pt x="54" y="21"/>
                  </a:cubicBezTo>
                  <a:cubicBezTo>
                    <a:pt x="73" y="7"/>
                    <a:pt x="95" y="0"/>
                    <a:pt x="117" y="0"/>
                  </a:cubicBezTo>
                  <a:cubicBezTo>
                    <a:pt x="148" y="0"/>
                    <a:pt x="179" y="14"/>
                    <a:pt x="199" y="41"/>
                  </a:cubicBezTo>
                  <a:cubicBezTo>
                    <a:pt x="234" y="86"/>
                    <a:pt x="225" y="151"/>
                    <a:pt x="180" y="186"/>
                  </a:cubicBezTo>
                  <a:close/>
                </a:path>
              </a:pathLst>
            </a:custGeom>
            <a:solidFill>
              <a:srgbClr val="59B4D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3">
                <a:defRPr/>
              </a:pPr>
              <a:endParaRPr lang="en-US">
                <a:latin typeface="Segoe UI"/>
              </a:endParaRPr>
            </a:p>
          </p:txBody>
        </p:sp>
        <p:sp>
          <p:nvSpPr>
            <p:cNvPr id="24" name="Freeform 21"/>
            <p:cNvSpPr>
              <a:spLocks/>
            </p:cNvSpPr>
            <p:nvPr/>
          </p:nvSpPr>
          <p:spPr bwMode="auto">
            <a:xfrm>
              <a:off x="4472" y="2845"/>
              <a:ext cx="42" cy="108"/>
            </a:xfrm>
            <a:custGeom>
              <a:avLst/>
              <a:gdLst>
                <a:gd name="T0" fmla="*/ 19 w 29"/>
                <a:gd name="T1" fmla="*/ 74 h 74"/>
                <a:gd name="T2" fmla="*/ 29 w 29"/>
                <a:gd name="T3" fmla="*/ 57 h 74"/>
                <a:gd name="T4" fmla="*/ 15 w 29"/>
                <a:gd name="T5" fmla="*/ 0 h 74"/>
                <a:gd name="T6" fmla="*/ 4 w 29"/>
                <a:gd name="T7" fmla="*/ 13 h 74"/>
                <a:gd name="T8" fmla="*/ 19 w 29"/>
                <a:gd name="T9" fmla="*/ 74 h 74"/>
              </a:gdLst>
              <a:ahLst/>
              <a:cxnLst>
                <a:cxn ang="0">
                  <a:pos x="T0" y="T1"/>
                </a:cxn>
                <a:cxn ang="0">
                  <a:pos x="T2" y="T3"/>
                </a:cxn>
                <a:cxn ang="0">
                  <a:pos x="T4" y="T5"/>
                </a:cxn>
                <a:cxn ang="0">
                  <a:pos x="T6" y="T7"/>
                </a:cxn>
                <a:cxn ang="0">
                  <a:pos x="T8" y="T9"/>
                </a:cxn>
              </a:cxnLst>
              <a:rect l="0" t="0" r="r" b="b"/>
              <a:pathLst>
                <a:path w="29" h="74">
                  <a:moveTo>
                    <a:pt x="19" y="74"/>
                  </a:moveTo>
                  <a:cubicBezTo>
                    <a:pt x="21" y="69"/>
                    <a:pt x="25" y="63"/>
                    <a:pt x="29" y="57"/>
                  </a:cubicBezTo>
                  <a:cubicBezTo>
                    <a:pt x="12" y="31"/>
                    <a:pt x="13" y="10"/>
                    <a:pt x="15" y="0"/>
                  </a:cubicBezTo>
                  <a:cubicBezTo>
                    <a:pt x="11" y="4"/>
                    <a:pt x="7" y="9"/>
                    <a:pt x="4" y="13"/>
                  </a:cubicBezTo>
                  <a:cubicBezTo>
                    <a:pt x="1" y="27"/>
                    <a:pt x="0" y="48"/>
                    <a:pt x="19" y="74"/>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3">
                <a:defRPr/>
              </a:pPr>
              <a:endParaRPr lang="en-US">
                <a:latin typeface="Segoe UI"/>
              </a:endParaRPr>
            </a:p>
          </p:txBody>
        </p:sp>
        <p:sp>
          <p:nvSpPr>
            <p:cNvPr id="25" name="Freeform 22"/>
            <p:cNvSpPr>
              <a:spLocks/>
            </p:cNvSpPr>
            <p:nvPr/>
          </p:nvSpPr>
          <p:spPr bwMode="auto">
            <a:xfrm>
              <a:off x="4523" y="2958"/>
              <a:ext cx="203" cy="101"/>
            </a:xfrm>
            <a:custGeom>
              <a:avLst/>
              <a:gdLst>
                <a:gd name="T0" fmla="*/ 30 w 140"/>
                <a:gd name="T1" fmla="*/ 17 h 69"/>
                <a:gd name="T2" fmla="*/ 10 w 140"/>
                <a:gd name="T3" fmla="*/ 0 h 69"/>
                <a:gd name="T4" fmla="*/ 0 w 140"/>
                <a:gd name="T5" fmla="*/ 16 h 69"/>
                <a:gd name="T6" fmla="*/ 18 w 140"/>
                <a:gd name="T7" fmla="*/ 32 h 69"/>
                <a:gd name="T8" fmla="*/ 126 w 140"/>
                <a:gd name="T9" fmla="*/ 69 h 69"/>
                <a:gd name="T10" fmla="*/ 140 w 140"/>
                <a:gd name="T11" fmla="*/ 52 h 69"/>
                <a:gd name="T12" fmla="*/ 30 w 140"/>
                <a:gd name="T13" fmla="*/ 17 h 69"/>
              </a:gdLst>
              <a:ahLst/>
              <a:cxnLst>
                <a:cxn ang="0">
                  <a:pos x="T0" y="T1"/>
                </a:cxn>
                <a:cxn ang="0">
                  <a:pos x="T2" y="T3"/>
                </a:cxn>
                <a:cxn ang="0">
                  <a:pos x="T4" y="T5"/>
                </a:cxn>
                <a:cxn ang="0">
                  <a:pos x="T6" y="T7"/>
                </a:cxn>
                <a:cxn ang="0">
                  <a:pos x="T8" y="T9"/>
                </a:cxn>
                <a:cxn ang="0">
                  <a:pos x="T10" y="T11"/>
                </a:cxn>
                <a:cxn ang="0">
                  <a:pos x="T12" y="T13"/>
                </a:cxn>
              </a:cxnLst>
              <a:rect l="0" t="0" r="r" b="b"/>
              <a:pathLst>
                <a:path w="140" h="69">
                  <a:moveTo>
                    <a:pt x="30" y="17"/>
                  </a:moveTo>
                  <a:cubicBezTo>
                    <a:pt x="22" y="11"/>
                    <a:pt x="16" y="5"/>
                    <a:pt x="10" y="0"/>
                  </a:cubicBezTo>
                  <a:cubicBezTo>
                    <a:pt x="6" y="5"/>
                    <a:pt x="3" y="11"/>
                    <a:pt x="0" y="16"/>
                  </a:cubicBezTo>
                  <a:cubicBezTo>
                    <a:pt x="6" y="21"/>
                    <a:pt x="11" y="26"/>
                    <a:pt x="18" y="32"/>
                  </a:cubicBezTo>
                  <a:cubicBezTo>
                    <a:pt x="61" y="66"/>
                    <a:pt x="103" y="69"/>
                    <a:pt x="126" y="69"/>
                  </a:cubicBezTo>
                  <a:cubicBezTo>
                    <a:pt x="128" y="69"/>
                    <a:pt x="135" y="59"/>
                    <a:pt x="140" y="52"/>
                  </a:cubicBezTo>
                  <a:cubicBezTo>
                    <a:pt x="129" y="55"/>
                    <a:pt x="84" y="60"/>
                    <a:pt x="30" y="17"/>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3">
                <a:defRPr/>
              </a:pPr>
              <a:endParaRPr lang="en-US">
                <a:latin typeface="Segoe UI"/>
              </a:endParaRPr>
            </a:p>
          </p:txBody>
        </p:sp>
        <p:sp>
          <p:nvSpPr>
            <p:cNvPr id="26" name="Freeform 23"/>
            <p:cNvSpPr>
              <a:spLocks/>
            </p:cNvSpPr>
            <p:nvPr/>
          </p:nvSpPr>
          <p:spPr bwMode="auto">
            <a:xfrm>
              <a:off x="4604" y="2881"/>
              <a:ext cx="144" cy="121"/>
            </a:xfrm>
            <a:custGeom>
              <a:avLst/>
              <a:gdLst>
                <a:gd name="T0" fmla="*/ 0 w 99"/>
                <a:gd name="T1" fmla="*/ 9 h 83"/>
                <a:gd name="T2" fmla="*/ 96 w 99"/>
                <a:gd name="T3" fmla="*/ 83 h 83"/>
                <a:gd name="T4" fmla="*/ 99 w 99"/>
                <a:gd name="T5" fmla="*/ 74 h 83"/>
                <a:gd name="T6" fmla="*/ 14 w 99"/>
                <a:gd name="T7" fmla="*/ 0 h 83"/>
                <a:gd name="T8" fmla="*/ 0 w 99"/>
                <a:gd name="T9" fmla="*/ 9 h 83"/>
              </a:gdLst>
              <a:ahLst/>
              <a:cxnLst>
                <a:cxn ang="0">
                  <a:pos x="T0" y="T1"/>
                </a:cxn>
                <a:cxn ang="0">
                  <a:pos x="T2" y="T3"/>
                </a:cxn>
                <a:cxn ang="0">
                  <a:pos x="T4" y="T5"/>
                </a:cxn>
                <a:cxn ang="0">
                  <a:pos x="T6" y="T7"/>
                </a:cxn>
                <a:cxn ang="0">
                  <a:pos x="T8" y="T9"/>
                </a:cxn>
              </a:cxnLst>
              <a:rect l="0" t="0" r="r" b="b"/>
              <a:pathLst>
                <a:path w="99" h="83">
                  <a:moveTo>
                    <a:pt x="0" y="9"/>
                  </a:moveTo>
                  <a:cubicBezTo>
                    <a:pt x="39" y="45"/>
                    <a:pt x="84" y="75"/>
                    <a:pt x="96" y="83"/>
                  </a:cubicBezTo>
                  <a:cubicBezTo>
                    <a:pt x="97" y="80"/>
                    <a:pt x="98" y="77"/>
                    <a:pt x="99" y="74"/>
                  </a:cubicBezTo>
                  <a:cubicBezTo>
                    <a:pt x="86" y="65"/>
                    <a:pt x="54" y="40"/>
                    <a:pt x="14" y="0"/>
                  </a:cubicBezTo>
                  <a:cubicBezTo>
                    <a:pt x="10" y="3"/>
                    <a:pt x="5" y="6"/>
                    <a:pt x="0" y="9"/>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3">
                <a:defRPr/>
              </a:pPr>
              <a:endParaRPr lang="en-US">
                <a:latin typeface="Segoe UI"/>
              </a:endParaRPr>
            </a:p>
          </p:txBody>
        </p:sp>
        <p:sp>
          <p:nvSpPr>
            <p:cNvPr id="27" name="Freeform 24"/>
            <p:cNvSpPr>
              <a:spLocks/>
            </p:cNvSpPr>
            <p:nvPr/>
          </p:nvSpPr>
          <p:spPr bwMode="auto">
            <a:xfrm>
              <a:off x="4534" y="2807"/>
              <a:ext cx="63" cy="60"/>
            </a:xfrm>
            <a:custGeom>
              <a:avLst/>
              <a:gdLst>
                <a:gd name="T0" fmla="*/ 43 w 43"/>
                <a:gd name="T1" fmla="*/ 32 h 41"/>
                <a:gd name="T2" fmla="*/ 14 w 43"/>
                <a:gd name="T3" fmla="*/ 0 h 41"/>
                <a:gd name="T4" fmla="*/ 0 w 43"/>
                <a:gd name="T5" fmla="*/ 5 h 41"/>
                <a:gd name="T6" fmla="*/ 28 w 43"/>
                <a:gd name="T7" fmla="*/ 41 h 41"/>
                <a:gd name="T8" fmla="*/ 43 w 43"/>
                <a:gd name="T9" fmla="*/ 32 h 41"/>
              </a:gdLst>
              <a:ahLst/>
              <a:cxnLst>
                <a:cxn ang="0">
                  <a:pos x="T0" y="T1"/>
                </a:cxn>
                <a:cxn ang="0">
                  <a:pos x="T2" y="T3"/>
                </a:cxn>
                <a:cxn ang="0">
                  <a:pos x="T4" y="T5"/>
                </a:cxn>
                <a:cxn ang="0">
                  <a:pos x="T6" y="T7"/>
                </a:cxn>
                <a:cxn ang="0">
                  <a:pos x="T8" y="T9"/>
                </a:cxn>
              </a:cxnLst>
              <a:rect l="0" t="0" r="r" b="b"/>
              <a:pathLst>
                <a:path w="43" h="41">
                  <a:moveTo>
                    <a:pt x="43" y="32"/>
                  </a:moveTo>
                  <a:cubicBezTo>
                    <a:pt x="34" y="22"/>
                    <a:pt x="24" y="11"/>
                    <a:pt x="14" y="0"/>
                  </a:cubicBezTo>
                  <a:cubicBezTo>
                    <a:pt x="9" y="1"/>
                    <a:pt x="5" y="3"/>
                    <a:pt x="0" y="5"/>
                  </a:cubicBezTo>
                  <a:cubicBezTo>
                    <a:pt x="8" y="17"/>
                    <a:pt x="17" y="29"/>
                    <a:pt x="28" y="41"/>
                  </a:cubicBezTo>
                  <a:cubicBezTo>
                    <a:pt x="33" y="37"/>
                    <a:pt x="38" y="34"/>
                    <a:pt x="43" y="32"/>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3">
                <a:defRPr/>
              </a:pPr>
              <a:endParaRPr lang="en-US">
                <a:latin typeface="Segoe UI"/>
              </a:endParaRPr>
            </a:p>
          </p:txBody>
        </p:sp>
        <p:sp>
          <p:nvSpPr>
            <p:cNvPr id="28" name="Freeform 25"/>
            <p:cNvSpPr>
              <a:spLocks/>
            </p:cNvSpPr>
            <p:nvPr/>
          </p:nvSpPr>
          <p:spPr bwMode="auto">
            <a:xfrm>
              <a:off x="4478" y="2953"/>
              <a:ext cx="45" cy="114"/>
            </a:xfrm>
            <a:custGeom>
              <a:avLst/>
              <a:gdLst>
                <a:gd name="T0" fmla="*/ 15 w 31"/>
                <a:gd name="T1" fmla="*/ 0 h 79"/>
                <a:gd name="T2" fmla="*/ 0 w 31"/>
                <a:gd name="T3" fmla="*/ 58 h 79"/>
                <a:gd name="T4" fmla="*/ 2 w 31"/>
                <a:gd name="T5" fmla="*/ 62 h 79"/>
                <a:gd name="T6" fmla="*/ 19 w 31"/>
                <a:gd name="T7" fmla="*/ 79 h 79"/>
                <a:gd name="T8" fmla="*/ 31 w 31"/>
                <a:gd name="T9" fmla="*/ 20 h 79"/>
                <a:gd name="T10" fmla="*/ 15 w 31"/>
                <a:gd name="T11" fmla="*/ 0 h 79"/>
              </a:gdLst>
              <a:ahLst/>
              <a:cxnLst>
                <a:cxn ang="0">
                  <a:pos x="T0" y="T1"/>
                </a:cxn>
                <a:cxn ang="0">
                  <a:pos x="T2" y="T3"/>
                </a:cxn>
                <a:cxn ang="0">
                  <a:pos x="T4" y="T5"/>
                </a:cxn>
                <a:cxn ang="0">
                  <a:pos x="T6" y="T7"/>
                </a:cxn>
                <a:cxn ang="0">
                  <a:pos x="T8" y="T9"/>
                </a:cxn>
                <a:cxn ang="0">
                  <a:pos x="T10" y="T11"/>
                </a:cxn>
              </a:cxnLst>
              <a:rect l="0" t="0" r="r" b="b"/>
              <a:pathLst>
                <a:path w="31" h="79">
                  <a:moveTo>
                    <a:pt x="15" y="0"/>
                  </a:moveTo>
                  <a:cubicBezTo>
                    <a:pt x="5" y="21"/>
                    <a:pt x="1" y="41"/>
                    <a:pt x="0" y="58"/>
                  </a:cubicBezTo>
                  <a:cubicBezTo>
                    <a:pt x="1" y="59"/>
                    <a:pt x="1" y="60"/>
                    <a:pt x="2" y="62"/>
                  </a:cubicBezTo>
                  <a:cubicBezTo>
                    <a:pt x="7" y="68"/>
                    <a:pt x="13" y="74"/>
                    <a:pt x="19" y="79"/>
                  </a:cubicBezTo>
                  <a:cubicBezTo>
                    <a:pt x="18" y="65"/>
                    <a:pt x="20" y="43"/>
                    <a:pt x="31" y="20"/>
                  </a:cubicBezTo>
                  <a:cubicBezTo>
                    <a:pt x="24" y="13"/>
                    <a:pt x="19" y="7"/>
                    <a:pt x="15"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3">
                <a:defRPr/>
              </a:pPr>
              <a:endParaRPr lang="en-US">
                <a:latin typeface="Segoe UI"/>
              </a:endParaRPr>
            </a:p>
          </p:txBody>
        </p:sp>
        <p:sp>
          <p:nvSpPr>
            <p:cNvPr id="29" name="Freeform 26"/>
            <p:cNvSpPr>
              <a:spLocks/>
            </p:cNvSpPr>
            <p:nvPr/>
          </p:nvSpPr>
          <p:spPr bwMode="auto">
            <a:xfrm>
              <a:off x="4499" y="2867"/>
              <a:ext cx="105" cy="115"/>
            </a:xfrm>
            <a:custGeom>
              <a:avLst/>
              <a:gdLst>
                <a:gd name="T0" fmla="*/ 52 w 72"/>
                <a:gd name="T1" fmla="*/ 0 h 79"/>
                <a:gd name="T2" fmla="*/ 24 w 72"/>
                <a:gd name="T3" fmla="*/ 25 h 79"/>
                <a:gd name="T4" fmla="*/ 10 w 72"/>
                <a:gd name="T5" fmla="*/ 42 h 79"/>
                <a:gd name="T6" fmla="*/ 10 w 72"/>
                <a:gd name="T7" fmla="*/ 42 h 79"/>
                <a:gd name="T8" fmla="*/ 0 w 72"/>
                <a:gd name="T9" fmla="*/ 59 h 79"/>
                <a:gd name="T10" fmla="*/ 16 w 72"/>
                <a:gd name="T11" fmla="*/ 79 h 79"/>
                <a:gd name="T12" fmla="*/ 26 w 72"/>
                <a:gd name="T13" fmla="*/ 63 h 79"/>
                <a:gd name="T14" fmla="*/ 26 w 72"/>
                <a:gd name="T15" fmla="*/ 63 h 79"/>
                <a:gd name="T16" fmla="*/ 45 w 72"/>
                <a:gd name="T17" fmla="*/ 41 h 79"/>
                <a:gd name="T18" fmla="*/ 72 w 72"/>
                <a:gd name="T19" fmla="*/ 19 h 79"/>
                <a:gd name="T20" fmla="*/ 52 w 72"/>
                <a:gd name="T21"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79">
                  <a:moveTo>
                    <a:pt x="52" y="0"/>
                  </a:moveTo>
                  <a:cubicBezTo>
                    <a:pt x="43" y="6"/>
                    <a:pt x="33" y="14"/>
                    <a:pt x="24" y="25"/>
                  </a:cubicBezTo>
                  <a:cubicBezTo>
                    <a:pt x="18" y="30"/>
                    <a:pt x="14" y="36"/>
                    <a:pt x="10" y="42"/>
                  </a:cubicBezTo>
                  <a:cubicBezTo>
                    <a:pt x="10" y="42"/>
                    <a:pt x="10" y="42"/>
                    <a:pt x="10" y="42"/>
                  </a:cubicBezTo>
                  <a:cubicBezTo>
                    <a:pt x="6" y="48"/>
                    <a:pt x="2" y="54"/>
                    <a:pt x="0" y="59"/>
                  </a:cubicBezTo>
                  <a:cubicBezTo>
                    <a:pt x="4" y="66"/>
                    <a:pt x="9" y="72"/>
                    <a:pt x="16" y="79"/>
                  </a:cubicBezTo>
                  <a:cubicBezTo>
                    <a:pt x="19" y="74"/>
                    <a:pt x="22" y="68"/>
                    <a:pt x="26" y="63"/>
                  </a:cubicBezTo>
                  <a:cubicBezTo>
                    <a:pt x="26" y="63"/>
                    <a:pt x="26" y="63"/>
                    <a:pt x="26" y="63"/>
                  </a:cubicBezTo>
                  <a:cubicBezTo>
                    <a:pt x="31" y="55"/>
                    <a:pt x="37" y="48"/>
                    <a:pt x="45" y="41"/>
                  </a:cubicBezTo>
                  <a:cubicBezTo>
                    <a:pt x="55" y="32"/>
                    <a:pt x="64" y="25"/>
                    <a:pt x="72" y="19"/>
                  </a:cubicBezTo>
                  <a:cubicBezTo>
                    <a:pt x="65" y="13"/>
                    <a:pt x="58" y="6"/>
                    <a:pt x="52"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3">
                <a:defRPr/>
              </a:pPr>
              <a:endParaRPr lang="en-US">
                <a:latin typeface="Segoe UI"/>
              </a:endParaRPr>
            </a:p>
          </p:txBody>
        </p:sp>
        <p:sp>
          <p:nvSpPr>
            <p:cNvPr id="30" name="Freeform 27"/>
            <p:cNvSpPr>
              <a:spLocks/>
            </p:cNvSpPr>
            <p:nvPr/>
          </p:nvSpPr>
          <p:spPr bwMode="auto">
            <a:xfrm>
              <a:off x="4575" y="2831"/>
              <a:ext cx="144" cy="63"/>
            </a:xfrm>
            <a:custGeom>
              <a:avLst/>
              <a:gdLst>
                <a:gd name="T0" fmla="*/ 84 w 99"/>
                <a:gd name="T1" fmla="*/ 3 h 44"/>
                <a:gd name="T2" fmla="*/ 15 w 99"/>
                <a:gd name="T3" fmla="*/ 16 h 44"/>
                <a:gd name="T4" fmla="*/ 15 w 99"/>
                <a:gd name="T5" fmla="*/ 16 h 44"/>
                <a:gd name="T6" fmla="*/ 0 w 99"/>
                <a:gd name="T7" fmla="*/ 25 h 44"/>
                <a:gd name="T8" fmla="*/ 20 w 99"/>
                <a:gd name="T9" fmla="*/ 44 h 44"/>
                <a:gd name="T10" fmla="*/ 34 w 99"/>
                <a:gd name="T11" fmla="*/ 35 h 44"/>
                <a:gd name="T12" fmla="*/ 34 w 99"/>
                <a:gd name="T13" fmla="*/ 35 h 44"/>
                <a:gd name="T14" fmla="*/ 99 w 99"/>
                <a:gd name="T15" fmla="*/ 18 h 44"/>
                <a:gd name="T16" fmla="*/ 84 w 99"/>
                <a:gd name="T1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9" h="44">
                  <a:moveTo>
                    <a:pt x="84" y="3"/>
                  </a:moveTo>
                  <a:cubicBezTo>
                    <a:pt x="68" y="0"/>
                    <a:pt x="43" y="1"/>
                    <a:pt x="15" y="16"/>
                  </a:cubicBezTo>
                  <a:cubicBezTo>
                    <a:pt x="15" y="16"/>
                    <a:pt x="15" y="16"/>
                    <a:pt x="15" y="16"/>
                  </a:cubicBezTo>
                  <a:cubicBezTo>
                    <a:pt x="10" y="18"/>
                    <a:pt x="5" y="21"/>
                    <a:pt x="0" y="25"/>
                  </a:cubicBezTo>
                  <a:cubicBezTo>
                    <a:pt x="6" y="31"/>
                    <a:pt x="13" y="38"/>
                    <a:pt x="20" y="44"/>
                  </a:cubicBezTo>
                  <a:cubicBezTo>
                    <a:pt x="25" y="41"/>
                    <a:pt x="30" y="38"/>
                    <a:pt x="34" y="35"/>
                  </a:cubicBezTo>
                  <a:cubicBezTo>
                    <a:pt x="34" y="35"/>
                    <a:pt x="34" y="35"/>
                    <a:pt x="34" y="35"/>
                  </a:cubicBezTo>
                  <a:cubicBezTo>
                    <a:pt x="72" y="15"/>
                    <a:pt x="99" y="18"/>
                    <a:pt x="99" y="18"/>
                  </a:cubicBezTo>
                  <a:cubicBezTo>
                    <a:pt x="95" y="12"/>
                    <a:pt x="90" y="7"/>
                    <a:pt x="84" y="3"/>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3">
                <a:defRPr/>
              </a:pPr>
              <a:endParaRPr lang="en-US">
                <a:latin typeface="Segoe UI"/>
              </a:endParaRPr>
            </a:p>
          </p:txBody>
        </p:sp>
        <p:sp>
          <p:nvSpPr>
            <p:cNvPr id="31" name="Freeform 28"/>
            <p:cNvSpPr>
              <a:spLocks/>
            </p:cNvSpPr>
            <p:nvPr/>
          </p:nvSpPr>
          <p:spPr bwMode="auto">
            <a:xfrm>
              <a:off x="4653" y="2921"/>
              <a:ext cx="75" cy="72"/>
            </a:xfrm>
            <a:custGeom>
              <a:avLst/>
              <a:gdLst>
                <a:gd name="T0" fmla="*/ 12 w 51"/>
                <a:gd name="T1" fmla="*/ 7 h 50"/>
                <a:gd name="T2" fmla="*/ 8 w 51"/>
                <a:gd name="T3" fmla="*/ 39 h 50"/>
                <a:gd name="T4" fmla="*/ 39 w 51"/>
                <a:gd name="T5" fmla="*/ 43 h 50"/>
                <a:gd name="T6" fmla="*/ 43 w 51"/>
                <a:gd name="T7" fmla="*/ 12 h 50"/>
                <a:gd name="T8" fmla="*/ 12 w 51"/>
                <a:gd name="T9" fmla="*/ 7 h 50"/>
              </a:gdLst>
              <a:ahLst/>
              <a:cxnLst>
                <a:cxn ang="0">
                  <a:pos x="T0" y="T1"/>
                </a:cxn>
                <a:cxn ang="0">
                  <a:pos x="T2" y="T3"/>
                </a:cxn>
                <a:cxn ang="0">
                  <a:pos x="T4" y="T5"/>
                </a:cxn>
                <a:cxn ang="0">
                  <a:pos x="T6" y="T7"/>
                </a:cxn>
                <a:cxn ang="0">
                  <a:pos x="T8" y="T9"/>
                </a:cxn>
              </a:cxnLst>
              <a:rect l="0" t="0" r="r" b="b"/>
              <a:pathLst>
                <a:path w="51" h="50">
                  <a:moveTo>
                    <a:pt x="12" y="7"/>
                  </a:moveTo>
                  <a:cubicBezTo>
                    <a:pt x="2" y="15"/>
                    <a:pt x="0" y="29"/>
                    <a:pt x="8" y="39"/>
                  </a:cubicBezTo>
                  <a:cubicBezTo>
                    <a:pt x="15" y="48"/>
                    <a:pt x="29" y="50"/>
                    <a:pt x="39" y="43"/>
                  </a:cubicBezTo>
                  <a:cubicBezTo>
                    <a:pt x="49" y="35"/>
                    <a:pt x="51" y="21"/>
                    <a:pt x="43" y="12"/>
                  </a:cubicBezTo>
                  <a:cubicBezTo>
                    <a:pt x="36" y="2"/>
                    <a:pt x="22" y="0"/>
                    <a:pt x="12" y="7"/>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3">
                <a:defRPr/>
              </a:pPr>
              <a:endParaRPr lang="en-US">
                <a:latin typeface="Segoe UI"/>
              </a:endParaRPr>
            </a:p>
          </p:txBody>
        </p:sp>
        <p:sp>
          <p:nvSpPr>
            <p:cNvPr id="32" name="Freeform 29"/>
            <p:cNvSpPr>
              <a:spLocks/>
            </p:cNvSpPr>
            <p:nvPr/>
          </p:nvSpPr>
          <p:spPr bwMode="auto">
            <a:xfrm>
              <a:off x="4590" y="3002"/>
              <a:ext cx="66" cy="67"/>
            </a:xfrm>
            <a:custGeom>
              <a:avLst/>
              <a:gdLst>
                <a:gd name="T0" fmla="*/ 10 w 46"/>
                <a:gd name="T1" fmla="*/ 7 h 46"/>
                <a:gd name="T2" fmla="*/ 6 w 46"/>
                <a:gd name="T3" fmla="*/ 36 h 46"/>
                <a:gd name="T4" fmla="*/ 35 w 46"/>
                <a:gd name="T5" fmla="*/ 40 h 46"/>
                <a:gd name="T6" fmla="*/ 39 w 46"/>
                <a:gd name="T7" fmla="*/ 11 h 46"/>
                <a:gd name="T8" fmla="*/ 10 w 46"/>
                <a:gd name="T9" fmla="*/ 7 h 46"/>
              </a:gdLst>
              <a:ahLst/>
              <a:cxnLst>
                <a:cxn ang="0">
                  <a:pos x="T0" y="T1"/>
                </a:cxn>
                <a:cxn ang="0">
                  <a:pos x="T2" y="T3"/>
                </a:cxn>
                <a:cxn ang="0">
                  <a:pos x="T4" y="T5"/>
                </a:cxn>
                <a:cxn ang="0">
                  <a:pos x="T6" y="T7"/>
                </a:cxn>
                <a:cxn ang="0">
                  <a:pos x="T8" y="T9"/>
                </a:cxn>
              </a:cxnLst>
              <a:rect l="0" t="0" r="r" b="b"/>
              <a:pathLst>
                <a:path w="46" h="46">
                  <a:moveTo>
                    <a:pt x="10" y="7"/>
                  </a:moveTo>
                  <a:cubicBezTo>
                    <a:pt x="1" y="14"/>
                    <a:pt x="0" y="27"/>
                    <a:pt x="6" y="36"/>
                  </a:cubicBezTo>
                  <a:cubicBezTo>
                    <a:pt x="13" y="45"/>
                    <a:pt x="26" y="46"/>
                    <a:pt x="35" y="40"/>
                  </a:cubicBezTo>
                  <a:cubicBezTo>
                    <a:pt x="44" y="33"/>
                    <a:pt x="46" y="20"/>
                    <a:pt x="39" y="11"/>
                  </a:cubicBezTo>
                  <a:cubicBezTo>
                    <a:pt x="32" y="2"/>
                    <a:pt x="19" y="0"/>
                    <a:pt x="10" y="7"/>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3">
                <a:defRPr/>
              </a:pPr>
              <a:endParaRPr lang="en-US">
                <a:latin typeface="Segoe UI"/>
              </a:endParaRPr>
            </a:p>
          </p:txBody>
        </p:sp>
        <p:sp>
          <p:nvSpPr>
            <p:cNvPr id="33" name="Freeform 30"/>
            <p:cNvSpPr>
              <a:spLocks/>
            </p:cNvSpPr>
            <p:nvPr/>
          </p:nvSpPr>
          <p:spPr bwMode="auto">
            <a:xfrm>
              <a:off x="4468" y="2902"/>
              <a:ext cx="103" cy="101"/>
            </a:xfrm>
            <a:custGeom>
              <a:avLst/>
              <a:gdLst>
                <a:gd name="T0" fmla="*/ 17 w 71"/>
                <a:gd name="T1" fmla="*/ 10 h 70"/>
                <a:gd name="T2" fmla="*/ 11 w 71"/>
                <a:gd name="T3" fmla="*/ 54 h 70"/>
                <a:gd name="T4" fmla="*/ 55 w 71"/>
                <a:gd name="T5" fmla="*/ 60 h 70"/>
                <a:gd name="T6" fmla="*/ 61 w 71"/>
                <a:gd name="T7" fmla="*/ 16 h 70"/>
                <a:gd name="T8" fmla="*/ 17 w 71"/>
                <a:gd name="T9" fmla="*/ 10 h 70"/>
              </a:gdLst>
              <a:ahLst/>
              <a:cxnLst>
                <a:cxn ang="0">
                  <a:pos x="T0" y="T1"/>
                </a:cxn>
                <a:cxn ang="0">
                  <a:pos x="T2" y="T3"/>
                </a:cxn>
                <a:cxn ang="0">
                  <a:pos x="T4" y="T5"/>
                </a:cxn>
                <a:cxn ang="0">
                  <a:pos x="T6" y="T7"/>
                </a:cxn>
                <a:cxn ang="0">
                  <a:pos x="T8" y="T9"/>
                </a:cxn>
              </a:cxnLst>
              <a:rect l="0" t="0" r="r" b="b"/>
              <a:pathLst>
                <a:path w="71" h="70">
                  <a:moveTo>
                    <a:pt x="17" y="10"/>
                  </a:moveTo>
                  <a:cubicBezTo>
                    <a:pt x="3" y="21"/>
                    <a:pt x="0" y="40"/>
                    <a:pt x="11" y="54"/>
                  </a:cubicBezTo>
                  <a:cubicBezTo>
                    <a:pt x="21" y="68"/>
                    <a:pt x="41" y="70"/>
                    <a:pt x="55" y="60"/>
                  </a:cubicBezTo>
                  <a:cubicBezTo>
                    <a:pt x="68" y="49"/>
                    <a:pt x="71" y="30"/>
                    <a:pt x="61" y="16"/>
                  </a:cubicBezTo>
                  <a:cubicBezTo>
                    <a:pt x="50" y="2"/>
                    <a:pt x="30" y="0"/>
                    <a:pt x="17" y="1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3">
                <a:defRPr/>
              </a:pPr>
              <a:endParaRPr lang="en-US">
                <a:latin typeface="Segoe UI"/>
              </a:endParaRPr>
            </a:p>
          </p:txBody>
        </p:sp>
        <p:sp>
          <p:nvSpPr>
            <p:cNvPr id="34" name="Rectangle 31"/>
            <p:cNvSpPr>
              <a:spLocks noChangeArrowheads="1"/>
            </p:cNvSpPr>
            <p:nvPr/>
          </p:nvSpPr>
          <p:spPr bwMode="auto">
            <a:xfrm>
              <a:off x="4884" y="2838"/>
              <a:ext cx="614" cy="2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043">
                <a:defRPr/>
              </a:pPr>
              <a:r>
                <a:rPr lang="en-US" altLang="en-US" sz="2200" dirty="0" err="1">
                  <a:gradFill>
                    <a:gsLst>
                      <a:gs pos="0">
                        <a:schemeClr val="bg1"/>
                      </a:gs>
                      <a:gs pos="100000">
                        <a:schemeClr val="bg1"/>
                      </a:gs>
                    </a:gsLst>
                    <a:lin ang="5400000" scaled="1"/>
                  </a:gradFill>
                  <a:latin typeface="+mj-lt"/>
                </a:rPr>
                <a:t>WebApp</a:t>
              </a:r>
              <a:endParaRPr lang="en-US" altLang="en-US" dirty="0">
                <a:gradFill>
                  <a:gsLst>
                    <a:gs pos="0">
                      <a:schemeClr val="bg1"/>
                    </a:gs>
                    <a:gs pos="100000">
                      <a:schemeClr val="bg1"/>
                    </a:gs>
                  </a:gsLst>
                  <a:lin ang="5400000" scaled="1"/>
                </a:gradFill>
                <a:latin typeface="+mj-lt"/>
              </a:endParaRPr>
            </a:p>
          </p:txBody>
        </p:sp>
        <p:sp>
          <p:nvSpPr>
            <p:cNvPr id="35" name="Freeform 32"/>
            <p:cNvSpPr>
              <a:spLocks/>
            </p:cNvSpPr>
            <p:nvPr/>
          </p:nvSpPr>
          <p:spPr bwMode="auto">
            <a:xfrm>
              <a:off x="5778" y="2584"/>
              <a:ext cx="1353" cy="647"/>
            </a:xfrm>
            <a:prstGeom prst="rect">
              <a:avLst/>
            </a:prstGeom>
            <a:solidFill>
              <a:srgbClr val="4E6C9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3">
                <a:defRPr/>
              </a:pPr>
              <a:endParaRPr lang="en-US">
                <a:latin typeface="Segoe UI"/>
              </a:endParaRPr>
            </a:p>
          </p:txBody>
        </p:sp>
        <p:sp>
          <p:nvSpPr>
            <p:cNvPr id="37" name="Freeform 34"/>
            <p:cNvSpPr>
              <a:spLocks/>
            </p:cNvSpPr>
            <p:nvPr/>
          </p:nvSpPr>
          <p:spPr bwMode="auto">
            <a:xfrm>
              <a:off x="5855" y="2659"/>
              <a:ext cx="1358" cy="655"/>
            </a:xfrm>
            <a:prstGeom prst="rect">
              <a:avLst/>
            </a:prstGeom>
            <a:solidFill>
              <a:srgbClr val="022D7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3">
                <a:defRPr/>
              </a:pPr>
              <a:endParaRPr lang="en-US">
                <a:latin typeface="Segoe UI"/>
              </a:endParaRPr>
            </a:p>
          </p:txBody>
        </p:sp>
        <p:sp>
          <p:nvSpPr>
            <p:cNvPr id="39" name="Freeform 36"/>
            <p:cNvSpPr>
              <a:spLocks/>
            </p:cNvSpPr>
            <p:nvPr/>
          </p:nvSpPr>
          <p:spPr bwMode="auto">
            <a:xfrm>
              <a:off x="6068" y="3044"/>
              <a:ext cx="211" cy="63"/>
            </a:xfrm>
            <a:custGeom>
              <a:avLst/>
              <a:gdLst>
                <a:gd name="T0" fmla="*/ 105 w 145"/>
                <a:gd name="T1" fmla="*/ 0 h 43"/>
                <a:gd name="T2" fmla="*/ 100 w 145"/>
                <a:gd name="T3" fmla="*/ 0 h 43"/>
                <a:gd name="T4" fmla="*/ 48 w 145"/>
                <a:gd name="T5" fmla="*/ 0 h 43"/>
                <a:gd name="T6" fmla="*/ 45 w 145"/>
                <a:gd name="T7" fmla="*/ 0 h 43"/>
                <a:gd name="T8" fmla="*/ 0 w 145"/>
                <a:gd name="T9" fmla="*/ 29 h 43"/>
                <a:gd name="T10" fmla="*/ 0 w 145"/>
                <a:gd name="T11" fmla="*/ 43 h 43"/>
                <a:gd name="T12" fmla="*/ 54 w 145"/>
                <a:gd name="T13" fmla="*/ 43 h 43"/>
                <a:gd name="T14" fmla="*/ 94 w 145"/>
                <a:gd name="T15" fmla="*/ 43 h 43"/>
                <a:gd name="T16" fmla="*/ 145 w 145"/>
                <a:gd name="T17" fmla="*/ 43 h 43"/>
                <a:gd name="T18" fmla="*/ 145 w 145"/>
                <a:gd name="T19" fmla="*/ 29 h 43"/>
                <a:gd name="T20" fmla="*/ 105 w 145"/>
                <a:gd name="T21"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5" h="43">
                  <a:moveTo>
                    <a:pt x="105" y="0"/>
                  </a:moveTo>
                  <a:cubicBezTo>
                    <a:pt x="100" y="0"/>
                    <a:pt x="100" y="0"/>
                    <a:pt x="100" y="0"/>
                  </a:cubicBezTo>
                  <a:cubicBezTo>
                    <a:pt x="48" y="0"/>
                    <a:pt x="48" y="0"/>
                    <a:pt x="48" y="0"/>
                  </a:cubicBezTo>
                  <a:cubicBezTo>
                    <a:pt x="45" y="0"/>
                    <a:pt x="45" y="0"/>
                    <a:pt x="45" y="0"/>
                  </a:cubicBezTo>
                  <a:cubicBezTo>
                    <a:pt x="52" y="26"/>
                    <a:pt x="43" y="29"/>
                    <a:pt x="0" y="29"/>
                  </a:cubicBezTo>
                  <a:cubicBezTo>
                    <a:pt x="0" y="43"/>
                    <a:pt x="0" y="43"/>
                    <a:pt x="0" y="43"/>
                  </a:cubicBezTo>
                  <a:cubicBezTo>
                    <a:pt x="54" y="43"/>
                    <a:pt x="54" y="43"/>
                    <a:pt x="54" y="43"/>
                  </a:cubicBezTo>
                  <a:cubicBezTo>
                    <a:pt x="94" y="43"/>
                    <a:pt x="94" y="43"/>
                    <a:pt x="94" y="43"/>
                  </a:cubicBezTo>
                  <a:cubicBezTo>
                    <a:pt x="145" y="43"/>
                    <a:pt x="145" y="43"/>
                    <a:pt x="145" y="43"/>
                  </a:cubicBezTo>
                  <a:cubicBezTo>
                    <a:pt x="145" y="29"/>
                    <a:pt x="145" y="29"/>
                    <a:pt x="145" y="29"/>
                  </a:cubicBezTo>
                  <a:cubicBezTo>
                    <a:pt x="102" y="29"/>
                    <a:pt x="98" y="26"/>
                    <a:pt x="105" y="0"/>
                  </a:cubicBezTo>
                  <a:close/>
                </a:path>
              </a:pathLst>
            </a:custGeom>
            <a:solidFill>
              <a:srgbClr val="91919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3">
                <a:defRPr/>
              </a:pPr>
              <a:endParaRPr lang="en-US">
                <a:latin typeface="Segoe UI"/>
              </a:endParaRPr>
            </a:p>
          </p:txBody>
        </p:sp>
        <p:sp>
          <p:nvSpPr>
            <p:cNvPr id="40" name="Freeform 37"/>
            <p:cNvSpPr>
              <a:spLocks noEditPoints="1"/>
            </p:cNvSpPr>
            <p:nvPr/>
          </p:nvSpPr>
          <p:spPr bwMode="auto">
            <a:xfrm>
              <a:off x="6013" y="2810"/>
              <a:ext cx="321" cy="234"/>
            </a:xfrm>
            <a:custGeom>
              <a:avLst/>
              <a:gdLst>
                <a:gd name="T0" fmla="*/ 207 w 221"/>
                <a:gd name="T1" fmla="*/ 0 h 161"/>
                <a:gd name="T2" fmla="*/ 12 w 221"/>
                <a:gd name="T3" fmla="*/ 0 h 161"/>
                <a:gd name="T4" fmla="*/ 0 w 221"/>
                <a:gd name="T5" fmla="*/ 13 h 161"/>
                <a:gd name="T6" fmla="*/ 0 w 221"/>
                <a:gd name="T7" fmla="*/ 149 h 161"/>
                <a:gd name="T8" fmla="*/ 12 w 221"/>
                <a:gd name="T9" fmla="*/ 161 h 161"/>
                <a:gd name="T10" fmla="*/ 207 w 221"/>
                <a:gd name="T11" fmla="*/ 161 h 161"/>
                <a:gd name="T12" fmla="*/ 221 w 221"/>
                <a:gd name="T13" fmla="*/ 149 h 161"/>
                <a:gd name="T14" fmla="*/ 221 w 221"/>
                <a:gd name="T15" fmla="*/ 13 h 161"/>
                <a:gd name="T16" fmla="*/ 207 w 221"/>
                <a:gd name="T17" fmla="*/ 0 h 161"/>
                <a:gd name="T18" fmla="*/ 204 w 221"/>
                <a:gd name="T19" fmla="*/ 17 h 161"/>
                <a:gd name="T20" fmla="*/ 204 w 221"/>
                <a:gd name="T21" fmla="*/ 144 h 161"/>
                <a:gd name="T22" fmla="*/ 17 w 221"/>
                <a:gd name="T23" fmla="*/ 144 h 161"/>
                <a:gd name="T24" fmla="*/ 17 w 221"/>
                <a:gd name="T25" fmla="*/ 17 h 161"/>
                <a:gd name="T26" fmla="*/ 204 w 221"/>
                <a:gd name="T27" fmla="*/ 17 h 161"/>
                <a:gd name="T28" fmla="*/ 204 w 221"/>
                <a:gd name="T29" fmla="*/ 17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1" h="161">
                  <a:moveTo>
                    <a:pt x="207" y="0"/>
                  </a:moveTo>
                  <a:cubicBezTo>
                    <a:pt x="12" y="0"/>
                    <a:pt x="12" y="0"/>
                    <a:pt x="12" y="0"/>
                  </a:cubicBezTo>
                  <a:cubicBezTo>
                    <a:pt x="6" y="0"/>
                    <a:pt x="0" y="6"/>
                    <a:pt x="0" y="13"/>
                  </a:cubicBezTo>
                  <a:cubicBezTo>
                    <a:pt x="0" y="149"/>
                    <a:pt x="0" y="149"/>
                    <a:pt x="0" y="149"/>
                  </a:cubicBezTo>
                  <a:cubicBezTo>
                    <a:pt x="0" y="155"/>
                    <a:pt x="6" y="161"/>
                    <a:pt x="12" y="161"/>
                  </a:cubicBezTo>
                  <a:cubicBezTo>
                    <a:pt x="207" y="161"/>
                    <a:pt x="207" y="161"/>
                    <a:pt x="207" y="161"/>
                  </a:cubicBezTo>
                  <a:cubicBezTo>
                    <a:pt x="214" y="161"/>
                    <a:pt x="221" y="155"/>
                    <a:pt x="221" y="149"/>
                  </a:cubicBezTo>
                  <a:cubicBezTo>
                    <a:pt x="221" y="13"/>
                    <a:pt x="221" y="13"/>
                    <a:pt x="221" y="13"/>
                  </a:cubicBezTo>
                  <a:cubicBezTo>
                    <a:pt x="221" y="6"/>
                    <a:pt x="214" y="0"/>
                    <a:pt x="207" y="0"/>
                  </a:cubicBezTo>
                  <a:moveTo>
                    <a:pt x="204" y="17"/>
                  </a:moveTo>
                  <a:cubicBezTo>
                    <a:pt x="204" y="144"/>
                    <a:pt x="204" y="144"/>
                    <a:pt x="204" y="144"/>
                  </a:cubicBezTo>
                  <a:cubicBezTo>
                    <a:pt x="17" y="144"/>
                    <a:pt x="17" y="144"/>
                    <a:pt x="17" y="144"/>
                  </a:cubicBezTo>
                  <a:cubicBezTo>
                    <a:pt x="17" y="17"/>
                    <a:pt x="17" y="17"/>
                    <a:pt x="17" y="17"/>
                  </a:cubicBezTo>
                  <a:cubicBezTo>
                    <a:pt x="204" y="17"/>
                    <a:pt x="204" y="17"/>
                    <a:pt x="204" y="17"/>
                  </a:cubicBezTo>
                  <a:cubicBezTo>
                    <a:pt x="204" y="17"/>
                    <a:pt x="204" y="17"/>
                    <a:pt x="204" y="17"/>
                  </a:cubicBezTo>
                </a:path>
              </a:pathLst>
            </a:custGeom>
            <a:solidFill>
              <a:srgbClr val="C5C5C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3">
                <a:defRPr/>
              </a:pPr>
              <a:endParaRPr lang="en-US">
                <a:latin typeface="Segoe UI"/>
              </a:endParaRPr>
            </a:p>
          </p:txBody>
        </p:sp>
        <p:sp>
          <p:nvSpPr>
            <p:cNvPr id="41" name="Freeform 38"/>
            <p:cNvSpPr>
              <a:spLocks/>
            </p:cNvSpPr>
            <p:nvPr/>
          </p:nvSpPr>
          <p:spPr bwMode="auto">
            <a:xfrm>
              <a:off x="6038" y="2835"/>
              <a:ext cx="271" cy="184"/>
            </a:xfrm>
            <a:custGeom>
              <a:avLst/>
              <a:gdLst>
                <a:gd name="T0" fmla="*/ 271 w 271"/>
                <a:gd name="T1" fmla="*/ 0 h 184"/>
                <a:gd name="T2" fmla="*/ 271 w 271"/>
                <a:gd name="T3" fmla="*/ 184 h 184"/>
                <a:gd name="T4" fmla="*/ 0 w 271"/>
                <a:gd name="T5" fmla="*/ 184 h 184"/>
                <a:gd name="T6" fmla="*/ 0 w 271"/>
                <a:gd name="T7" fmla="*/ 0 h 184"/>
                <a:gd name="T8" fmla="*/ 271 w 271"/>
                <a:gd name="T9" fmla="*/ 0 h 184"/>
                <a:gd name="T10" fmla="*/ 271 w 271"/>
                <a:gd name="T11" fmla="*/ 0 h 184"/>
              </a:gdLst>
              <a:ahLst/>
              <a:cxnLst>
                <a:cxn ang="0">
                  <a:pos x="T0" y="T1"/>
                </a:cxn>
                <a:cxn ang="0">
                  <a:pos x="T2" y="T3"/>
                </a:cxn>
                <a:cxn ang="0">
                  <a:pos x="T4" y="T5"/>
                </a:cxn>
                <a:cxn ang="0">
                  <a:pos x="T6" y="T7"/>
                </a:cxn>
                <a:cxn ang="0">
                  <a:pos x="T8" y="T9"/>
                </a:cxn>
                <a:cxn ang="0">
                  <a:pos x="T10" y="T11"/>
                </a:cxn>
              </a:cxnLst>
              <a:rect l="0" t="0" r="r" b="b"/>
              <a:pathLst>
                <a:path w="271" h="184">
                  <a:moveTo>
                    <a:pt x="271" y="0"/>
                  </a:moveTo>
                  <a:lnTo>
                    <a:pt x="271" y="184"/>
                  </a:lnTo>
                  <a:lnTo>
                    <a:pt x="0" y="184"/>
                  </a:lnTo>
                  <a:lnTo>
                    <a:pt x="0" y="0"/>
                  </a:lnTo>
                  <a:lnTo>
                    <a:pt x="271" y="0"/>
                  </a:lnTo>
                  <a:lnTo>
                    <a:pt x="271" y="0"/>
                  </a:lnTo>
                  <a:close/>
                </a:path>
              </a:pathLst>
            </a:custGeom>
            <a:solidFill>
              <a:srgbClr val="00BBF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3">
                <a:defRPr/>
              </a:pPr>
              <a:endParaRPr lang="en-US">
                <a:latin typeface="Segoe UI"/>
              </a:endParaRPr>
            </a:p>
          </p:txBody>
        </p:sp>
        <p:sp>
          <p:nvSpPr>
            <p:cNvPr id="42" name="Freeform 39"/>
            <p:cNvSpPr>
              <a:spLocks/>
            </p:cNvSpPr>
            <p:nvPr/>
          </p:nvSpPr>
          <p:spPr bwMode="auto">
            <a:xfrm>
              <a:off x="6038" y="2835"/>
              <a:ext cx="271" cy="184"/>
            </a:xfrm>
            <a:custGeom>
              <a:avLst/>
              <a:gdLst>
                <a:gd name="T0" fmla="*/ 271 w 271"/>
                <a:gd name="T1" fmla="*/ 0 h 184"/>
                <a:gd name="T2" fmla="*/ 271 w 271"/>
                <a:gd name="T3" fmla="*/ 184 h 184"/>
                <a:gd name="T4" fmla="*/ 0 w 271"/>
                <a:gd name="T5" fmla="*/ 184 h 184"/>
                <a:gd name="T6" fmla="*/ 0 w 271"/>
                <a:gd name="T7" fmla="*/ 0 h 184"/>
                <a:gd name="T8" fmla="*/ 271 w 271"/>
                <a:gd name="T9" fmla="*/ 0 h 184"/>
                <a:gd name="T10" fmla="*/ 271 w 271"/>
                <a:gd name="T11" fmla="*/ 0 h 184"/>
              </a:gdLst>
              <a:ahLst/>
              <a:cxnLst>
                <a:cxn ang="0">
                  <a:pos x="T0" y="T1"/>
                </a:cxn>
                <a:cxn ang="0">
                  <a:pos x="T2" y="T3"/>
                </a:cxn>
                <a:cxn ang="0">
                  <a:pos x="T4" y="T5"/>
                </a:cxn>
                <a:cxn ang="0">
                  <a:pos x="T6" y="T7"/>
                </a:cxn>
                <a:cxn ang="0">
                  <a:pos x="T8" y="T9"/>
                </a:cxn>
                <a:cxn ang="0">
                  <a:pos x="T10" y="T11"/>
                </a:cxn>
              </a:cxnLst>
              <a:rect l="0" t="0" r="r" b="b"/>
              <a:pathLst>
                <a:path w="271" h="184">
                  <a:moveTo>
                    <a:pt x="271" y="0"/>
                  </a:moveTo>
                  <a:lnTo>
                    <a:pt x="271" y="184"/>
                  </a:lnTo>
                  <a:lnTo>
                    <a:pt x="0" y="184"/>
                  </a:lnTo>
                  <a:lnTo>
                    <a:pt x="0" y="0"/>
                  </a:lnTo>
                  <a:lnTo>
                    <a:pt x="271" y="0"/>
                  </a:lnTo>
                  <a:lnTo>
                    <a:pt x="271"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3">
                <a:defRPr/>
              </a:pPr>
              <a:endParaRPr lang="en-US">
                <a:latin typeface="Segoe UI"/>
              </a:endParaRPr>
            </a:p>
          </p:txBody>
        </p:sp>
        <p:sp>
          <p:nvSpPr>
            <p:cNvPr id="43" name="Freeform 40"/>
            <p:cNvSpPr>
              <a:spLocks/>
            </p:cNvSpPr>
            <p:nvPr/>
          </p:nvSpPr>
          <p:spPr bwMode="auto">
            <a:xfrm>
              <a:off x="6013" y="2810"/>
              <a:ext cx="302" cy="234"/>
            </a:xfrm>
            <a:custGeom>
              <a:avLst/>
              <a:gdLst>
                <a:gd name="T0" fmla="*/ 17 w 208"/>
                <a:gd name="T1" fmla="*/ 144 h 161"/>
                <a:gd name="T2" fmla="*/ 17 w 208"/>
                <a:gd name="T3" fmla="*/ 144 h 161"/>
                <a:gd name="T4" fmla="*/ 17 w 208"/>
                <a:gd name="T5" fmla="*/ 17 h 161"/>
                <a:gd name="T6" fmla="*/ 188 w 208"/>
                <a:gd name="T7" fmla="*/ 17 h 161"/>
                <a:gd name="T8" fmla="*/ 208 w 208"/>
                <a:gd name="T9" fmla="*/ 0 h 161"/>
                <a:gd name="T10" fmla="*/ 207 w 208"/>
                <a:gd name="T11" fmla="*/ 0 h 161"/>
                <a:gd name="T12" fmla="*/ 12 w 208"/>
                <a:gd name="T13" fmla="*/ 0 h 161"/>
                <a:gd name="T14" fmla="*/ 0 w 208"/>
                <a:gd name="T15" fmla="*/ 13 h 161"/>
                <a:gd name="T16" fmla="*/ 0 w 208"/>
                <a:gd name="T17" fmla="*/ 149 h 161"/>
                <a:gd name="T18" fmla="*/ 12 w 208"/>
                <a:gd name="T19" fmla="*/ 161 h 161"/>
                <a:gd name="T20" fmla="*/ 17 w 208"/>
                <a:gd name="T21" fmla="*/ 161 h 161"/>
                <a:gd name="T22" fmla="*/ 37 w 208"/>
                <a:gd name="T23" fmla="*/ 144 h 161"/>
                <a:gd name="T24" fmla="*/ 17 w 208"/>
                <a:gd name="T25" fmla="*/ 144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8" h="161">
                  <a:moveTo>
                    <a:pt x="17" y="144"/>
                  </a:moveTo>
                  <a:cubicBezTo>
                    <a:pt x="17" y="144"/>
                    <a:pt x="17" y="144"/>
                    <a:pt x="17" y="144"/>
                  </a:cubicBezTo>
                  <a:cubicBezTo>
                    <a:pt x="17" y="17"/>
                    <a:pt x="17" y="17"/>
                    <a:pt x="17" y="17"/>
                  </a:cubicBezTo>
                  <a:cubicBezTo>
                    <a:pt x="188" y="17"/>
                    <a:pt x="188" y="17"/>
                    <a:pt x="188" y="17"/>
                  </a:cubicBezTo>
                  <a:cubicBezTo>
                    <a:pt x="208" y="0"/>
                    <a:pt x="208" y="0"/>
                    <a:pt x="208" y="0"/>
                  </a:cubicBezTo>
                  <a:cubicBezTo>
                    <a:pt x="207" y="0"/>
                    <a:pt x="207" y="0"/>
                    <a:pt x="207" y="0"/>
                  </a:cubicBezTo>
                  <a:cubicBezTo>
                    <a:pt x="12" y="0"/>
                    <a:pt x="12" y="0"/>
                    <a:pt x="12" y="0"/>
                  </a:cubicBezTo>
                  <a:cubicBezTo>
                    <a:pt x="6" y="0"/>
                    <a:pt x="0" y="6"/>
                    <a:pt x="0" y="13"/>
                  </a:cubicBezTo>
                  <a:cubicBezTo>
                    <a:pt x="0" y="149"/>
                    <a:pt x="0" y="149"/>
                    <a:pt x="0" y="149"/>
                  </a:cubicBezTo>
                  <a:cubicBezTo>
                    <a:pt x="0" y="155"/>
                    <a:pt x="6" y="161"/>
                    <a:pt x="12" y="161"/>
                  </a:cubicBezTo>
                  <a:cubicBezTo>
                    <a:pt x="17" y="161"/>
                    <a:pt x="17" y="161"/>
                    <a:pt x="17" y="161"/>
                  </a:cubicBezTo>
                  <a:cubicBezTo>
                    <a:pt x="37" y="144"/>
                    <a:pt x="37" y="144"/>
                    <a:pt x="37" y="144"/>
                  </a:cubicBezTo>
                  <a:lnTo>
                    <a:pt x="17" y="144"/>
                  </a:lnTo>
                  <a:close/>
                </a:path>
              </a:pathLst>
            </a:custGeom>
            <a:solidFill>
              <a:srgbClr val="E0E0E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3">
                <a:defRPr/>
              </a:pPr>
              <a:endParaRPr lang="en-US">
                <a:latin typeface="Segoe UI"/>
              </a:endParaRPr>
            </a:p>
          </p:txBody>
        </p:sp>
        <p:sp>
          <p:nvSpPr>
            <p:cNvPr id="44" name="Freeform 41"/>
            <p:cNvSpPr>
              <a:spLocks/>
            </p:cNvSpPr>
            <p:nvPr/>
          </p:nvSpPr>
          <p:spPr bwMode="auto">
            <a:xfrm>
              <a:off x="6038" y="2835"/>
              <a:ext cx="248" cy="184"/>
            </a:xfrm>
            <a:custGeom>
              <a:avLst/>
              <a:gdLst>
                <a:gd name="T0" fmla="*/ 0 w 248"/>
                <a:gd name="T1" fmla="*/ 184 h 184"/>
                <a:gd name="T2" fmla="*/ 0 w 248"/>
                <a:gd name="T3" fmla="*/ 184 h 184"/>
                <a:gd name="T4" fmla="*/ 0 w 248"/>
                <a:gd name="T5" fmla="*/ 0 h 184"/>
                <a:gd name="T6" fmla="*/ 248 w 248"/>
                <a:gd name="T7" fmla="*/ 0 h 184"/>
                <a:gd name="T8" fmla="*/ 248 w 248"/>
                <a:gd name="T9" fmla="*/ 0 h 184"/>
                <a:gd name="T10" fmla="*/ 0 w 248"/>
                <a:gd name="T11" fmla="*/ 0 h 184"/>
                <a:gd name="T12" fmla="*/ 0 w 248"/>
                <a:gd name="T13" fmla="*/ 184 h 184"/>
              </a:gdLst>
              <a:ahLst/>
              <a:cxnLst>
                <a:cxn ang="0">
                  <a:pos x="T0" y="T1"/>
                </a:cxn>
                <a:cxn ang="0">
                  <a:pos x="T2" y="T3"/>
                </a:cxn>
                <a:cxn ang="0">
                  <a:pos x="T4" y="T5"/>
                </a:cxn>
                <a:cxn ang="0">
                  <a:pos x="T6" y="T7"/>
                </a:cxn>
                <a:cxn ang="0">
                  <a:pos x="T8" y="T9"/>
                </a:cxn>
                <a:cxn ang="0">
                  <a:pos x="T10" y="T11"/>
                </a:cxn>
                <a:cxn ang="0">
                  <a:pos x="T12" y="T13"/>
                </a:cxn>
              </a:cxnLst>
              <a:rect l="0" t="0" r="r" b="b"/>
              <a:pathLst>
                <a:path w="248" h="184">
                  <a:moveTo>
                    <a:pt x="0" y="184"/>
                  </a:moveTo>
                  <a:lnTo>
                    <a:pt x="0" y="184"/>
                  </a:lnTo>
                  <a:lnTo>
                    <a:pt x="0" y="0"/>
                  </a:lnTo>
                  <a:lnTo>
                    <a:pt x="248" y="0"/>
                  </a:lnTo>
                  <a:lnTo>
                    <a:pt x="248" y="0"/>
                  </a:lnTo>
                  <a:lnTo>
                    <a:pt x="0" y="0"/>
                  </a:lnTo>
                  <a:lnTo>
                    <a:pt x="0" y="184"/>
                  </a:lnTo>
                  <a:close/>
                </a:path>
              </a:pathLst>
            </a:custGeom>
            <a:solidFill>
              <a:srgbClr val="59B4D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3">
                <a:defRPr/>
              </a:pPr>
              <a:endParaRPr lang="en-US">
                <a:latin typeface="Segoe UI"/>
              </a:endParaRPr>
            </a:p>
          </p:txBody>
        </p:sp>
        <p:sp>
          <p:nvSpPr>
            <p:cNvPr id="45" name="Rectangle 42"/>
            <p:cNvSpPr>
              <a:spLocks noChangeArrowheads="1"/>
            </p:cNvSpPr>
            <p:nvPr/>
          </p:nvSpPr>
          <p:spPr bwMode="auto">
            <a:xfrm>
              <a:off x="6068" y="3086"/>
              <a:ext cx="211" cy="21"/>
            </a:xfrm>
            <a:prstGeom prst="rect">
              <a:avLst/>
            </a:prstGeom>
            <a:solidFill>
              <a:srgbClr val="B0B0B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43">
                <a:defRPr/>
              </a:pPr>
              <a:endParaRPr lang="en-US">
                <a:latin typeface="Segoe UI"/>
              </a:endParaRPr>
            </a:p>
          </p:txBody>
        </p:sp>
        <p:sp>
          <p:nvSpPr>
            <p:cNvPr id="46" name="Oval 43"/>
            <p:cNvSpPr>
              <a:spLocks noChangeArrowheads="1"/>
            </p:cNvSpPr>
            <p:nvPr/>
          </p:nvSpPr>
          <p:spPr bwMode="auto">
            <a:xfrm>
              <a:off x="6167" y="2819"/>
              <a:ext cx="10" cy="9"/>
            </a:xfrm>
            <a:prstGeom prst="ellipse">
              <a:avLst/>
            </a:prstGeom>
            <a:solidFill>
              <a:srgbClr val="BAC84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3">
                <a:defRPr/>
              </a:pPr>
              <a:endParaRPr lang="en-US">
                <a:latin typeface="Segoe UI"/>
              </a:endParaRPr>
            </a:p>
          </p:txBody>
        </p:sp>
        <p:sp>
          <p:nvSpPr>
            <p:cNvPr id="47" name="Freeform 44"/>
            <p:cNvSpPr>
              <a:spLocks/>
            </p:cNvSpPr>
            <p:nvPr/>
          </p:nvSpPr>
          <p:spPr bwMode="auto">
            <a:xfrm>
              <a:off x="6115" y="2855"/>
              <a:ext cx="116" cy="70"/>
            </a:xfrm>
            <a:custGeom>
              <a:avLst/>
              <a:gdLst>
                <a:gd name="T0" fmla="*/ 40 w 80"/>
                <a:gd name="T1" fmla="*/ 0 h 48"/>
                <a:gd name="T2" fmla="*/ 40 w 80"/>
                <a:gd name="T3" fmla="*/ 1 h 48"/>
                <a:gd name="T4" fmla="*/ 1 w 80"/>
                <a:gd name="T5" fmla="*/ 23 h 48"/>
                <a:gd name="T6" fmla="*/ 0 w 80"/>
                <a:gd name="T7" fmla="*/ 24 h 48"/>
                <a:gd name="T8" fmla="*/ 1 w 80"/>
                <a:gd name="T9" fmla="*/ 25 h 48"/>
                <a:gd name="T10" fmla="*/ 40 w 80"/>
                <a:gd name="T11" fmla="*/ 47 h 48"/>
                <a:gd name="T12" fmla="*/ 40 w 80"/>
                <a:gd name="T13" fmla="*/ 48 h 48"/>
                <a:gd name="T14" fmla="*/ 41 w 80"/>
                <a:gd name="T15" fmla="*/ 47 h 48"/>
                <a:gd name="T16" fmla="*/ 80 w 80"/>
                <a:gd name="T17" fmla="*/ 25 h 48"/>
                <a:gd name="T18" fmla="*/ 80 w 80"/>
                <a:gd name="T19" fmla="*/ 24 h 48"/>
                <a:gd name="T20" fmla="*/ 80 w 80"/>
                <a:gd name="T21" fmla="*/ 23 h 48"/>
                <a:gd name="T22" fmla="*/ 41 w 80"/>
                <a:gd name="T23" fmla="*/ 1 h 48"/>
                <a:gd name="T24" fmla="*/ 40 w 80"/>
                <a:gd name="T25"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0" h="48">
                  <a:moveTo>
                    <a:pt x="40" y="0"/>
                  </a:moveTo>
                  <a:cubicBezTo>
                    <a:pt x="40" y="0"/>
                    <a:pt x="40" y="1"/>
                    <a:pt x="40" y="1"/>
                  </a:cubicBezTo>
                  <a:cubicBezTo>
                    <a:pt x="1" y="23"/>
                    <a:pt x="1" y="23"/>
                    <a:pt x="1" y="23"/>
                  </a:cubicBezTo>
                  <a:cubicBezTo>
                    <a:pt x="1" y="23"/>
                    <a:pt x="0" y="23"/>
                    <a:pt x="0" y="24"/>
                  </a:cubicBezTo>
                  <a:cubicBezTo>
                    <a:pt x="0" y="24"/>
                    <a:pt x="1" y="25"/>
                    <a:pt x="1" y="25"/>
                  </a:cubicBezTo>
                  <a:cubicBezTo>
                    <a:pt x="40" y="47"/>
                    <a:pt x="40" y="47"/>
                    <a:pt x="40" y="47"/>
                  </a:cubicBezTo>
                  <a:cubicBezTo>
                    <a:pt x="40" y="48"/>
                    <a:pt x="40" y="48"/>
                    <a:pt x="40" y="48"/>
                  </a:cubicBezTo>
                  <a:cubicBezTo>
                    <a:pt x="41" y="47"/>
                    <a:pt x="41" y="47"/>
                    <a:pt x="41" y="47"/>
                  </a:cubicBezTo>
                  <a:cubicBezTo>
                    <a:pt x="80" y="25"/>
                    <a:pt x="80" y="25"/>
                    <a:pt x="80" y="25"/>
                  </a:cubicBezTo>
                  <a:cubicBezTo>
                    <a:pt x="80" y="25"/>
                    <a:pt x="80" y="24"/>
                    <a:pt x="80" y="24"/>
                  </a:cubicBezTo>
                  <a:cubicBezTo>
                    <a:pt x="80" y="24"/>
                    <a:pt x="80" y="23"/>
                    <a:pt x="80" y="23"/>
                  </a:cubicBezTo>
                  <a:cubicBezTo>
                    <a:pt x="41" y="1"/>
                    <a:pt x="41" y="1"/>
                    <a:pt x="41" y="1"/>
                  </a:cubicBezTo>
                  <a:cubicBezTo>
                    <a:pt x="41" y="1"/>
                    <a:pt x="40" y="0"/>
                    <a:pt x="40" y="0"/>
                  </a:cubicBezTo>
                </a:path>
              </a:pathLst>
            </a:custGeom>
            <a:solidFill>
              <a:srgbClr val="E5F8FE"/>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3">
                <a:defRPr/>
              </a:pPr>
              <a:endParaRPr lang="en-US">
                <a:latin typeface="Segoe UI"/>
              </a:endParaRPr>
            </a:p>
          </p:txBody>
        </p:sp>
        <p:sp>
          <p:nvSpPr>
            <p:cNvPr id="48" name="Freeform 45"/>
            <p:cNvSpPr>
              <a:spLocks/>
            </p:cNvSpPr>
            <p:nvPr/>
          </p:nvSpPr>
          <p:spPr bwMode="auto">
            <a:xfrm>
              <a:off x="6107" y="2902"/>
              <a:ext cx="60" cy="101"/>
            </a:xfrm>
            <a:custGeom>
              <a:avLst/>
              <a:gdLst>
                <a:gd name="T0" fmla="*/ 1 w 41"/>
                <a:gd name="T1" fmla="*/ 0 h 70"/>
                <a:gd name="T2" fmla="*/ 0 w 41"/>
                <a:gd name="T3" fmla="*/ 1 h 70"/>
                <a:gd name="T4" fmla="*/ 0 w 41"/>
                <a:gd name="T5" fmla="*/ 2 h 70"/>
                <a:gd name="T6" fmla="*/ 0 w 41"/>
                <a:gd name="T7" fmla="*/ 46 h 70"/>
                <a:gd name="T8" fmla="*/ 0 w 41"/>
                <a:gd name="T9" fmla="*/ 47 h 70"/>
                <a:gd name="T10" fmla="*/ 39 w 41"/>
                <a:gd name="T11" fmla="*/ 70 h 70"/>
                <a:gd name="T12" fmla="*/ 40 w 41"/>
                <a:gd name="T13" fmla="*/ 70 h 70"/>
                <a:gd name="T14" fmla="*/ 40 w 41"/>
                <a:gd name="T15" fmla="*/ 70 h 70"/>
                <a:gd name="T16" fmla="*/ 41 w 41"/>
                <a:gd name="T17" fmla="*/ 69 h 70"/>
                <a:gd name="T18" fmla="*/ 41 w 41"/>
                <a:gd name="T19" fmla="*/ 24 h 70"/>
                <a:gd name="T20" fmla="*/ 40 w 41"/>
                <a:gd name="T21" fmla="*/ 23 h 70"/>
                <a:gd name="T22" fmla="*/ 2 w 41"/>
                <a:gd name="T23" fmla="*/ 1 h 70"/>
                <a:gd name="T24" fmla="*/ 1 w 41"/>
                <a:gd name="T25"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 h="70">
                  <a:moveTo>
                    <a:pt x="1" y="0"/>
                  </a:moveTo>
                  <a:cubicBezTo>
                    <a:pt x="1" y="0"/>
                    <a:pt x="1" y="1"/>
                    <a:pt x="0" y="1"/>
                  </a:cubicBezTo>
                  <a:cubicBezTo>
                    <a:pt x="0" y="1"/>
                    <a:pt x="0" y="1"/>
                    <a:pt x="0" y="2"/>
                  </a:cubicBezTo>
                  <a:cubicBezTo>
                    <a:pt x="0" y="46"/>
                    <a:pt x="0" y="46"/>
                    <a:pt x="0" y="46"/>
                  </a:cubicBezTo>
                  <a:cubicBezTo>
                    <a:pt x="0" y="47"/>
                    <a:pt x="0" y="47"/>
                    <a:pt x="0" y="47"/>
                  </a:cubicBezTo>
                  <a:cubicBezTo>
                    <a:pt x="39" y="70"/>
                    <a:pt x="39" y="70"/>
                    <a:pt x="39" y="70"/>
                  </a:cubicBezTo>
                  <a:cubicBezTo>
                    <a:pt x="40" y="70"/>
                    <a:pt x="40" y="70"/>
                    <a:pt x="40" y="70"/>
                  </a:cubicBezTo>
                  <a:cubicBezTo>
                    <a:pt x="40" y="70"/>
                    <a:pt x="40" y="70"/>
                    <a:pt x="40" y="70"/>
                  </a:cubicBezTo>
                  <a:cubicBezTo>
                    <a:pt x="41" y="70"/>
                    <a:pt x="41" y="69"/>
                    <a:pt x="41" y="69"/>
                  </a:cubicBezTo>
                  <a:cubicBezTo>
                    <a:pt x="41" y="24"/>
                    <a:pt x="41" y="24"/>
                    <a:pt x="41" y="24"/>
                  </a:cubicBezTo>
                  <a:cubicBezTo>
                    <a:pt x="41" y="24"/>
                    <a:pt x="41" y="23"/>
                    <a:pt x="40" y="23"/>
                  </a:cubicBezTo>
                  <a:cubicBezTo>
                    <a:pt x="2" y="1"/>
                    <a:pt x="2" y="1"/>
                    <a:pt x="2" y="1"/>
                  </a:cubicBezTo>
                  <a:cubicBezTo>
                    <a:pt x="1" y="1"/>
                    <a:pt x="1" y="0"/>
                    <a:pt x="1" y="0"/>
                  </a:cubicBezTo>
                </a:path>
              </a:pathLst>
            </a:custGeom>
            <a:solidFill>
              <a:srgbClr val="CCF1F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3">
                <a:defRPr/>
              </a:pPr>
              <a:endParaRPr lang="en-US">
                <a:latin typeface="Segoe UI"/>
              </a:endParaRPr>
            </a:p>
          </p:txBody>
        </p:sp>
        <p:sp>
          <p:nvSpPr>
            <p:cNvPr id="49" name="Freeform 46"/>
            <p:cNvSpPr>
              <a:spLocks/>
            </p:cNvSpPr>
            <p:nvPr/>
          </p:nvSpPr>
          <p:spPr bwMode="auto">
            <a:xfrm>
              <a:off x="6180" y="2903"/>
              <a:ext cx="59" cy="100"/>
            </a:xfrm>
            <a:custGeom>
              <a:avLst/>
              <a:gdLst>
                <a:gd name="T0" fmla="*/ 39 w 41"/>
                <a:gd name="T1" fmla="*/ 0 h 69"/>
                <a:gd name="T2" fmla="*/ 39 w 41"/>
                <a:gd name="T3" fmla="*/ 0 h 69"/>
                <a:gd name="T4" fmla="*/ 0 w 41"/>
                <a:gd name="T5" fmla="*/ 22 h 69"/>
                <a:gd name="T6" fmla="*/ 0 w 41"/>
                <a:gd name="T7" fmla="*/ 23 h 69"/>
                <a:gd name="T8" fmla="*/ 0 w 41"/>
                <a:gd name="T9" fmla="*/ 68 h 69"/>
                <a:gd name="T10" fmla="*/ 0 w 41"/>
                <a:gd name="T11" fmla="*/ 69 h 69"/>
                <a:gd name="T12" fmla="*/ 1 w 41"/>
                <a:gd name="T13" fmla="*/ 69 h 69"/>
                <a:gd name="T14" fmla="*/ 1 w 41"/>
                <a:gd name="T15" fmla="*/ 69 h 69"/>
                <a:gd name="T16" fmla="*/ 40 w 41"/>
                <a:gd name="T17" fmla="*/ 46 h 69"/>
                <a:gd name="T18" fmla="*/ 41 w 41"/>
                <a:gd name="T19" fmla="*/ 45 h 69"/>
                <a:gd name="T20" fmla="*/ 41 w 41"/>
                <a:gd name="T21" fmla="*/ 1 h 69"/>
                <a:gd name="T22" fmla="*/ 40 w 41"/>
                <a:gd name="T23" fmla="*/ 0 h 69"/>
                <a:gd name="T24" fmla="*/ 39 w 41"/>
                <a:gd name="T25"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 h="69">
                  <a:moveTo>
                    <a:pt x="39" y="0"/>
                  </a:moveTo>
                  <a:cubicBezTo>
                    <a:pt x="39" y="0"/>
                    <a:pt x="39" y="0"/>
                    <a:pt x="39" y="0"/>
                  </a:cubicBezTo>
                  <a:cubicBezTo>
                    <a:pt x="0" y="22"/>
                    <a:pt x="0" y="22"/>
                    <a:pt x="0" y="22"/>
                  </a:cubicBezTo>
                  <a:cubicBezTo>
                    <a:pt x="0" y="22"/>
                    <a:pt x="0" y="23"/>
                    <a:pt x="0" y="23"/>
                  </a:cubicBezTo>
                  <a:cubicBezTo>
                    <a:pt x="0" y="68"/>
                    <a:pt x="0" y="68"/>
                    <a:pt x="0" y="68"/>
                  </a:cubicBezTo>
                  <a:cubicBezTo>
                    <a:pt x="0" y="68"/>
                    <a:pt x="0" y="69"/>
                    <a:pt x="0" y="69"/>
                  </a:cubicBezTo>
                  <a:cubicBezTo>
                    <a:pt x="1" y="69"/>
                    <a:pt x="1" y="69"/>
                    <a:pt x="1" y="69"/>
                  </a:cubicBezTo>
                  <a:cubicBezTo>
                    <a:pt x="1" y="69"/>
                    <a:pt x="1" y="69"/>
                    <a:pt x="1" y="69"/>
                  </a:cubicBezTo>
                  <a:cubicBezTo>
                    <a:pt x="40" y="46"/>
                    <a:pt x="40" y="46"/>
                    <a:pt x="40" y="46"/>
                  </a:cubicBezTo>
                  <a:cubicBezTo>
                    <a:pt x="40" y="46"/>
                    <a:pt x="41" y="46"/>
                    <a:pt x="41" y="45"/>
                  </a:cubicBezTo>
                  <a:cubicBezTo>
                    <a:pt x="41" y="1"/>
                    <a:pt x="41" y="1"/>
                    <a:pt x="41" y="1"/>
                  </a:cubicBezTo>
                  <a:cubicBezTo>
                    <a:pt x="41" y="0"/>
                    <a:pt x="40" y="0"/>
                    <a:pt x="40" y="0"/>
                  </a:cubicBezTo>
                  <a:cubicBezTo>
                    <a:pt x="40" y="0"/>
                    <a:pt x="40" y="0"/>
                    <a:pt x="39" y="0"/>
                  </a:cubicBezTo>
                </a:path>
              </a:pathLst>
            </a:custGeom>
            <a:solidFill>
              <a:srgbClr val="80DDF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3">
                <a:defRPr/>
              </a:pPr>
              <a:endParaRPr lang="en-US">
                <a:latin typeface="Segoe UI"/>
              </a:endParaRPr>
            </a:p>
          </p:txBody>
        </p:sp>
        <p:sp>
          <p:nvSpPr>
            <p:cNvPr id="50" name="Rectangle 47"/>
            <p:cNvSpPr>
              <a:spLocks noChangeArrowheads="1"/>
            </p:cNvSpPr>
            <p:nvPr/>
          </p:nvSpPr>
          <p:spPr bwMode="auto">
            <a:xfrm>
              <a:off x="6417" y="2788"/>
              <a:ext cx="423" cy="19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043">
                <a:defRPr/>
              </a:pPr>
              <a:r>
                <a:rPr lang="en-US" altLang="en-US" sz="1961">
                  <a:gradFill>
                    <a:gsLst>
                      <a:gs pos="0">
                        <a:schemeClr val="bg1"/>
                      </a:gs>
                      <a:gs pos="100000">
                        <a:schemeClr val="bg1"/>
                      </a:gs>
                    </a:gsLst>
                    <a:lin ang="5400000" scaled="1"/>
                  </a:gradFill>
                  <a:latin typeface="+mj-lt"/>
                </a:rPr>
                <a:t>Virtual</a:t>
              </a:r>
            </a:p>
          </p:txBody>
        </p:sp>
        <p:sp>
          <p:nvSpPr>
            <p:cNvPr id="51" name="Rectangle 48"/>
            <p:cNvSpPr>
              <a:spLocks noChangeArrowheads="1"/>
            </p:cNvSpPr>
            <p:nvPr/>
          </p:nvSpPr>
          <p:spPr bwMode="auto">
            <a:xfrm>
              <a:off x="6417" y="2933"/>
              <a:ext cx="625" cy="19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043">
                <a:defRPr/>
              </a:pPr>
              <a:r>
                <a:rPr lang="en-US" altLang="en-US" sz="1961" dirty="0">
                  <a:gradFill>
                    <a:gsLst>
                      <a:gs pos="0">
                        <a:schemeClr val="bg1"/>
                      </a:gs>
                      <a:gs pos="100000">
                        <a:schemeClr val="bg1"/>
                      </a:gs>
                    </a:gsLst>
                    <a:lin ang="5400000" scaled="1"/>
                  </a:gradFill>
                  <a:latin typeface="+mj-lt"/>
                </a:rPr>
                <a:t>Machines</a:t>
              </a:r>
            </a:p>
          </p:txBody>
        </p:sp>
        <p:sp>
          <p:nvSpPr>
            <p:cNvPr id="52" name="Freeform 49"/>
            <p:cNvSpPr>
              <a:spLocks/>
            </p:cNvSpPr>
            <p:nvPr/>
          </p:nvSpPr>
          <p:spPr bwMode="auto">
            <a:xfrm>
              <a:off x="4531" y="318"/>
              <a:ext cx="945" cy="955"/>
            </a:xfrm>
            <a:custGeom>
              <a:avLst/>
              <a:gdLst>
                <a:gd name="T0" fmla="*/ 650 w 650"/>
                <a:gd name="T1" fmla="*/ 0 h 658"/>
                <a:gd name="T2" fmla="*/ 608 w 650"/>
                <a:gd name="T3" fmla="*/ 42 h 658"/>
                <a:gd name="T4" fmla="*/ 608 w 650"/>
                <a:gd name="T5" fmla="*/ 602 h 658"/>
                <a:gd name="T6" fmla="*/ 608 w 650"/>
                <a:gd name="T7" fmla="*/ 617 h 658"/>
                <a:gd name="T8" fmla="*/ 566 w 650"/>
                <a:gd name="T9" fmla="*/ 658 h 658"/>
                <a:gd name="T10" fmla="*/ 0 w 650"/>
                <a:gd name="T11" fmla="*/ 658 h 658"/>
                <a:gd name="T12" fmla="*/ 42 w 650"/>
                <a:gd name="T13" fmla="*/ 617 h 658"/>
                <a:gd name="T14" fmla="*/ 42 w 650"/>
                <a:gd name="T15" fmla="*/ 602 h 658"/>
                <a:gd name="T16" fmla="*/ 42 w 650"/>
                <a:gd name="T17" fmla="*/ 42 h 658"/>
                <a:gd name="T18" fmla="*/ 84 w 650"/>
                <a:gd name="T19" fmla="*/ 0 h 658"/>
                <a:gd name="T20" fmla="*/ 650 w 650"/>
                <a:gd name="T21" fmla="*/ 0 h 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0" h="658">
                  <a:moveTo>
                    <a:pt x="650" y="0"/>
                  </a:moveTo>
                  <a:cubicBezTo>
                    <a:pt x="627" y="0"/>
                    <a:pt x="608" y="19"/>
                    <a:pt x="608" y="42"/>
                  </a:cubicBezTo>
                  <a:cubicBezTo>
                    <a:pt x="608" y="602"/>
                    <a:pt x="608" y="602"/>
                    <a:pt x="608" y="602"/>
                  </a:cubicBezTo>
                  <a:cubicBezTo>
                    <a:pt x="608" y="617"/>
                    <a:pt x="608" y="617"/>
                    <a:pt x="608" y="617"/>
                  </a:cubicBezTo>
                  <a:cubicBezTo>
                    <a:pt x="608" y="640"/>
                    <a:pt x="590" y="658"/>
                    <a:pt x="566" y="658"/>
                  </a:cubicBezTo>
                  <a:cubicBezTo>
                    <a:pt x="0" y="658"/>
                    <a:pt x="0" y="658"/>
                    <a:pt x="0" y="658"/>
                  </a:cubicBezTo>
                  <a:cubicBezTo>
                    <a:pt x="23" y="658"/>
                    <a:pt x="42" y="640"/>
                    <a:pt x="42" y="617"/>
                  </a:cubicBezTo>
                  <a:cubicBezTo>
                    <a:pt x="42" y="602"/>
                    <a:pt x="42" y="602"/>
                    <a:pt x="42" y="602"/>
                  </a:cubicBezTo>
                  <a:cubicBezTo>
                    <a:pt x="42" y="42"/>
                    <a:pt x="42" y="42"/>
                    <a:pt x="42" y="42"/>
                  </a:cubicBezTo>
                  <a:cubicBezTo>
                    <a:pt x="42" y="19"/>
                    <a:pt x="60" y="0"/>
                    <a:pt x="84" y="0"/>
                  </a:cubicBezTo>
                  <a:lnTo>
                    <a:pt x="650" y="0"/>
                  </a:lnTo>
                  <a:close/>
                </a:path>
              </a:pathLst>
            </a:custGeom>
            <a:solidFill>
              <a:srgbClr val="D1D3D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3">
                <a:defRPr/>
              </a:pPr>
              <a:endParaRPr lang="en-US">
                <a:latin typeface="Segoe UI"/>
              </a:endParaRPr>
            </a:p>
          </p:txBody>
        </p:sp>
        <p:sp>
          <p:nvSpPr>
            <p:cNvPr id="53" name="Freeform 50"/>
            <p:cNvSpPr>
              <a:spLocks/>
            </p:cNvSpPr>
            <p:nvPr/>
          </p:nvSpPr>
          <p:spPr bwMode="auto">
            <a:xfrm>
              <a:off x="4653" y="318"/>
              <a:ext cx="884" cy="120"/>
            </a:xfrm>
            <a:custGeom>
              <a:avLst/>
              <a:gdLst>
                <a:gd name="T0" fmla="*/ 566 w 608"/>
                <a:gd name="T1" fmla="*/ 0 h 83"/>
                <a:gd name="T2" fmla="*/ 0 w 608"/>
                <a:gd name="T3" fmla="*/ 0 h 83"/>
                <a:gd name="T4" fmla="*/ 41 w 608"/>
                <a:gd name="T5" fmla="*/ 42 h 83"/>
                <a:gd name="T6" fmla="*/ 0 w 608"/>
                <a:gd name="T7" fmla="*/ 83 h 83"/>
                <a:gd name="T8" fmla="*/ 566 w 608"/>
                <a:gd name="T9" fmla="*/ 83 h 83"/>
                <a:gd name="T10" fmla="*/ 608 w 608"/>
                <a:gd name="T11" fmla="*/ 42 h 83"/>
                <a:gd name="T12" fmla="*/ 566 w 608"/>
                <a:gd name="T13" fmla="*/ 0 h 83"/>
              </a:gdLst>
              <a:ahLst/>
              <a:cxnLst>
                <a:cxn ang="0">
                  <a:pos x="T0" y="T1"/>
                </a:cxn>
                <a:cxn ang="0">
                  <a:pos x="T2" y="T3"/>
                </a:cxn>
                <a:cxn ang="0">
                  <a:pos x="T4" y="T5"/>
                </a:cxn>
                <a:cxn ang="0">
                  <a:pos x="T6" y="T7"/>
                </a:cxn>
                <a:cxn ang="0">
                  <a:pos x="T8" y="T9"/>
                </a:cxn>
                <a:cxn ang="0">
                  <a:pos x="T10" y="T11"/>
                </a:cxn>
                <a:cxn ang="0">
                  <a:pos x="T12" y="T13"/>
                </a:cxn>
              </a:cxnLst>
              <a:rect l="0" t="0" r="r" b="b"/>
              <a:pathLst>
                <a:path w="608" h="83">
                  <a:moveTo>
                    <a:pt x="566" y="0"/>
                  </a:moveTo>
                  <a:cubicBezTo>
                    <a:pt x="0" y="0"/>
                    <a:pt x="0" y="0"/>
                    <a:pt x="0" y="0"/>
                  </a:cubicBezTo>
                  <a:cubicBezTo>
                    <a:pt x="23" y="0"/>
                    <a:pt x="41" y="19"/>
                    <a:pt x="41" y="42"/>
                  </a:cubicBezTo>
                  <a:cubicBezTo>
                    <a:pt x="41" y="65"/>
                    <a:pt x="23" y="83"/>
                    <a:pt x="0" y="83"/>
                  </a:cubicBezTo>
                  <a:cubicBezTo>
                    <a:pt x="566" y="83"/>
                    <a:pt x="566" y="83"/>
                    <a:pt x="566" y="83"/>
                  </a:cubicBezTo>
                  <a:cubicBezTo>
                    <a:pt x="589" y="83"/>
                    <a:pt x="608" y="65"/>
                    <a:pt x="608" y="42"/>
                  </a:cubicBezTo>
                  <a:cubicBezTo>
                    <a:pt x="608" y="19"/>
                    <a:pt x="589" y="0"/>
                    <a:pt x="56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3">
                <a:defRPr/>
              </a:pPr>
              <a:endParaRPr lang="en-US">
                <a:latin typeface="Segoe UI"/>
              </a:endParaRPr>
            </a:p>
          </p:txBody>
        </p:sp>
        <p:sp>
          <p:nvSpPr>
            <p:cNvPr id="54" name="Freeform 51"/>
            <p:cNvSpPr>
              <a:spLocks/>
            </p:cNvSpPr>
            <p:nvPr/>
          </p:nvSpPr>
          <p:spPr bwMode="auto">
            <a:xfrm>
              <a:off x="4611" y="379"/>
              <a:ext cx="102" cy="59"/>
            </a:xfrm>
            <a:custGeom>
              <a:avLst/>
              <a:gdLst>
                <a:gd name="T0" fmla="*/ 3 w 70"/>
                <a:gd name="T1" fmla="*/ 24 h 41"/>
                <a:gd name="T2" fmla="*/ 29 w 70"/>
                <a:gd name="T3" fmla="*/ 41 h 41"/>
                <a:gd name="T4" fmla="*/ 70 w 70"/>
                <a:gd name="T5" fmla="*/ 0 h 41"/>
                <a:gd name="T6" fmla="*/ 29 w 70"/>
                <a:gd name="T7" fmla="*/ 0 h 41"/>
                <a:gd name="T8" fmla="*/ 3 w 70"/>
                <a:gd name="T9" fmla="*/ 24 h 41"/>
              </a:gdLst>
              <a:ahLst/>
              <a:cxnLst>
                <a:cxn ang="0">
                  <a:pos x="T0" y="T1"/>
                </a:cxn>
                <a:cxn ang="0">
                  <a:pos x="T2" y="T3"/>
                </a:cxn>
                <a:cxn ang="0">
                  <a:pos x="T4" y="T5"/>
                </a:cxn>
                <a:cxn ang="0">
                  <a:pos x="T6" y="T7"/>
                </a:cxn>
                <a:cxn ang="0">
                  <a:pos x="T8" y="T9"/>
                </a:cxn>
              </a:cxnLst>
              <a:rect l="0" t="0" r="r" b="b"/>
              <a:pathLst>
                <a:path w="70" h="41">
                  <a:moveTo>
                    <a:pt x="3" y="24"/>
                  </a:moveTo>
                  <a:cubicBezTo>
                    <a:pt x="7" y="40"/>
                    <a:pt x="29" y="41"/>
                    <a:pt x="29" y="41"/>
                  </a:cubicBezTo>
                  <a:cubicBezTo>
                    <a:pt x="52" y="41"/>
                    <a:pt x="70" y="23"/>
                    <a:pt x="70" y="0"/>
                  </a:cubicBezTo>
                  <a:cubicBezTo>
                    <a:pt x="29" y="0"/>
                    <a:pt x="29" y="0"/>
                    <a:pt x="29" y="0"/>
                  </a:cubicBezTo>
                  <a:cubicBezTo>
                    <a:pt x="15" y="0"/>
                    <a:pt x="0" y="9"/>
                    <a:pt x="3" y="24"/>
                  </a:cubicBezTo>
                  <a:close/>
                </a:path>
              </a:pathLst>
            </a:custGeom>
            <a:solidFill>
              <a:srgbClr val="80828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3">
                <a:defRPr/>
              </a:pPr>
              <a:endParaRPr lang="en-US">
                <a:latin typeface="Segoe UI"/>
              </a:endParaRPr>
            </a:p>
          </p:txBody>
        </p:sp>
        <p:sp>
          <p:nvSpPr>
            <p:cNvPr id="55" name="Freeform 52"/>
            <p:cNvSpPr>
              <a:spLocks/>
            </p:cNvSpPr>
            <p:nvPr/>
          </p:nvSpPr>
          <p:spPr bwMode="auto">
            <a:xfrm>
              <a:off x="4531" y="1153"/>
              <a:ext cx="61" cy="61"/>
            </a:xfrm>
            <a:custGeom>
              <a:avLst/>
              <a:gdLst>
                <a:gd name="T0" fmla="*/ 0 w 42"/>
                <a:gd name="T1" fmla="*/ 0 h 42"/>
                <a:gd name="T2" fmla="*/ 25 w 42"/>
                <a:gd name="T3" fmla="*/ 17 h 42"/>
                <a:gd name="T4" fmla="*/ 0 w 42"/>
                <a:gd name="T5" fmla="*/ 42 h 42"/>
                <a:gd name="T6" fmla="*/ 42 w 42"/>
                <a:gd name="T7" fmla="*/ 42 h 42"/>
                <a:gd name="T8" fmla="*/ 42 w 42"/>
                <a:gd name="T9" fmla="*/ 0 h 42"/>
                <a:gd name="T10" fmla="*/ 0 w 42"/>
                <a:gd name="T11" fmla="*/ 0 h 42"/>
              </a:gdLst>
              <a:ahLst/>
              <a:cxnLst>
                <a:cxn ang="0">
                  <a:pos x="T0" y="T1"/>
                </a:cxn>
                <a:cxn ang="0">
                  <a:pos x="T2" y="T3"/>
                </a:cxn>
                <a:cxn ang="0">
                  <a:pos x="T4" y="T5"/>
                </a:cxn>
                <a:cxn ang="0">
                  <a:pos x="T6" y="T7"/>
                </a:cxn>
                <a:cxn ang="0">
                  <a:pos x="T8" y="T9"/>
                </a:cxn>
                <a:cxn ang="0">
                  <a:pos x="T10" y="T11"/>
                </a:cxn>
              </a:cxnLst>
              <a:rect l="0" t="0" r="r" b="b"/>
              <a:pathLst>
                <a:path w="42" h="42">
                  <a:moveTo>
                    <a:pt x="0" y="0"/>
                  </a:moveTo>
                  <a:cubicBezTo>
                    <a:pt x="0" y="0"/>
                    <a:pt x="22" y="2"/>
                    <a:pt x="25" y="17"/>
                  </a:cubicBezTo>
                  <a:cubicBezTo>
                    <a:pt x="29" y="32"/>
                    <a:pt x="13" y="42"/>
                    <a:pt x="0" y="42"/>
                  </a:cubicBezTo>
                  <a:cubicBezTo>
                    <a:pt x="42" y="42"/>
                    <a:pt x="42" y="42"/>
                    <a:pt x="42" y="42"/>
                  </a:cubicBezTo>
                  <a:cubicBezTo>
                    <a:pt x="42" y="0"/>
                    <a:pt x="42" y="0"/>
                    <a:pt x="42" y="0"/>
                  </a:cubicBezTo>
                  <a:cubicBezTo>
                    <a:pt x="0" y="0"/>
                    <a:pt x="0" y="0"/>
                    <a:pt x="0" y="0"/>
                  </a:cubicBezTo>
                  <a:close/>
                </a:path>
              </a:pathLst>
            </a:custGeom>
            <a:solidFill>
              <a:srgbClr val="BCBEC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3">
                <a:defRPr/>
              </a:pPr>
              <a:endParaRPr lang="en-US">
                <a:latin typeface="Segoe UI"/>
              </a:endParaRPr>
            </a:p>
          </p:txBody>
        </p:sp>
        <p:sp>
          <p:nvSpPr>
            <p:cNvPr id="56" name="Freeform 53"/>
            <p:cNvSpPr>
              <a:spLocks/>
            </p:cNvSpPr>
            <p:nvPr/>
          </p:nvSpPr>
          <p:spPr bwMode="auto">
            <a:xfrm>
              <a:off x="4470" y="1153"/>
              <a:ext cx="122" cy="120"/>
            </a:xfrm>
            <a:custGeom>
              <a:avLst/>
              <a:gdLst>
                <a:gd name="T0" fmla="*/ 42 w 84"/>
                <a:gd name="T1" fmla="*/ 42 h 83"/>
                <a:gd name="T2" fmla="*/ 67 w 84"/>
                <a:gd name="T3" fmla="*/ 17 h 83"/>
                <a:gd name="T4" fmla="*/ 42 w 84"/>
                <a:gd name="T5" fmla="*/ 0 h 83"/>
                <a:gd name="T6" fmla="*/ 0 w 84"/>
                <a:gd name="T7" fmla="*/ 42 h 83"/>
                <a:gd name="T8" fmla="*/ 42 w 84"/>
                <a:gd name="T9" fmla="*/ 83 h 83"/>
                <a:gd name="T10" fmla="*/ 84 w 84"/>
                <a:gd name="T11" fmla="*/ 42 h 83"/>
                <a:gd name="T12" fmla="*/ 82 w 84"/>
                <a:gd name="T13" fmla="*/ 42 h 83"/>
                <a:gd name="T14" fmla="*/ 42 w 84"/>
                <a:gd name="T15" fmla="*/ 42 h 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83">
                  <a:moveTo>
                    <a:pt x="42" y="42"/>
                  </a:moveTo>
                  <a:cubicBezTo>
                    <a:pt x="55" y="42"/>
                    <a:pt x="71" y="32"/>
                    <a:pt x="67" y="17"/>
                  </a:cubicBezTo>
                  <a:cubicBezTo>
                    <a:pt x="64" y="2"/>
                    <a:pt x="42" y="0"/>
                    <a:pt x="42" y="0"/>
                  </a:cubicBezTo>
                  <a:cubicBezTo>
                    <a:pt x="19" y="0"/>
                    <a:pt x="0" y="19"/>
                    <a:pt x="0" y="42"/>
                  </a:cubicBezTo>
                  <a:cubicBezTo>
                    <a:pt x="0" y="65"/>
                    <a:pt x="19" y="83"/>
                    <a:pt x="42" y="83"/>
                  </a:cubicBezTo>
                  <a:cubicBezTo>
                    <a:pt x="65" y="83"/>
                    <a:pt x="84" y="65"/>
                    <a:pt x="84" y="42"/>
                  </a:cubicBezTo>
                  <a:cubicBezTo>
                    <a:pt x="82" y="42"/>
                    <a:pt x="82" y="42"/>
                    <a:pt x="82" y="42"/>
                  </a:cubicBezTo>
                  <a:lnTo>
                    <a:pt x="42" y="42"/>
                  </a:lnTo>
                  <a:close/>
                </a:path>
              </a:pathLst>
            </a:custGeom>
            <a:solidFill>
              <a:srgbClr val="80828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3">
                <a:defRPr/>
              </a:pPr>
              <a:endParaRPr lang="en-US">
                <a:latin typeface="Segoe UI"/>
              </a:endParaRPr>
            </a:p>
          </p:txBody>
        </p:sp>
        <p:sp>
          <p:nvSpPr>
            <p:cNvPr id="57" name="Rectangle 54"/>
            <p:cNvSpPr>
              <a:spLocks noChangeArrowheads="1"/>
            </p:cNvSpPr>
            <p:nvPr/>
          </p:nvSpPr>
          <p:spPr bwMode="auto">
            <a:xfrm>
              <a:off x="4652" y="539"/>
              <a:ext cx="686" cy="24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043">
                <a:defRPr/>
              </a:pPr>
              <a:r>
                <a:rPr lang="en-US" altLang="en-US" sz="2500" dirty="0">
                  <a:latin typeface="Segoe Pro Display Light" panose="020B0302040504020203" pitchFamily="34" charset="0"/>
                </a:rPr>
                <a:t>My App</a:t>
              </a:r>
              <a:endParaRPr lang="en-US" altLang="en-US" dirty="0"/>
            </a:p>
          </p:txBody>
        </p:sp>
        <p:sp>
          <p:nvSpPr>
            <p:cNvPr id="58" name="Rectangle 55"/>
            <p:cNvSpPr>
              <a:spLocks noChangeArrowheads="1"/>
            </p:cNvSpPr>
            <p:nvPr/>
          </p:nvSpPr>
          <p:spPr bwMode="auto">
            <a:xfrm>
              <a:off x="4671" y="738"/>
              <a:ext cx="0" cy="1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043">
                <a:defRPr/>
              </a:pPr>
              <a:endParaRPr lang="en-US" altLang="en-US" dirty="0"/>
            </a:p>
          </p:txBody>
        </p:sp>
        <p:sp>
          <p:nvSpPr>
            <p:cNvPr id="59" name="Rectangle 56"/>
            <p:cNvSpPr>
              <a:spLocks noChangeArrowheads="1"/>
            </p:cNvSpPr>
            <p:nvPr/>
          </p:nvSpPr>
          <p:spPr bwMode="auto">
            <a:xfrm>
              <a:off x="4676" y="1020"/>
              <a:ext cx="660" cy="7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043">
                <a:defRPr/>
              </a:pPr>
              <a:r>
                <a:rPr lang="en-US" altLang="en-US" sz="800" b="1">
                  <a:latin typeface="Segoe Pro Display Semibold" panose="020B0702040504020203" pitchFamily="34" charset="0"/>
                </a:rPr>
                <a:t>[SQL CONFIG] VM (2x)</a:t>
              </a:r>
              <a:endParaRPr lang="en-US" altLang="en-US"/>
            </a:p>
          </p:txBody>
        </p:sp>
        <p:sp>
          <p:nvSpPr>
            <p:cNvPr id="60" name="Freeform 57"/>
            <p:cNvSpPr>
              <a:spLocks/>
            </p:cNvSpPr>
            <p:nvPr/>
          </p:nvSpPr>
          <p:spPr bwMode="auto">
            <a:xfrm>
              <a:off x="3534" y="1411"/>
              <a:ext cx="1332" cy="1058"/>
            </a:xfrm>
            <a:custGeom>
              <a:avLst/>
              <a:gdLst>
                <a:gd name="T0" fmla="*/ 1308 w 1332"/>
                <a:gd name="T1" fmla="*/ 0 h 1058"/>
                <a:gd name="T2" fmla="*/ 1308 w 1332"/>
                <a:gd name="T3" fmla="*/ 432 h 1058"/>
                <a:gd name="T4" fmla="*/ 0 w 1332"/>
                <a:gd name="T5" fmla="*/ 432 h 1058"/>
                <a:gd name="T6" fmla="*/ 0 w 1332"/>
                <a:gd name="T7" fmla="*/ 1058 h 1058"/>
                <a:gd name="T8" fmla="*/ 24 w 1332"/>
                <a:gd name="T9" fmla="*/ 1058 h 1058"/>
                <a:gd name="T10" fmla="*/ 24 w 1332"/>
                <a:gd name="T11" fmla="*/ 455 h 1058"/>
                <a:gd name="T12" fmla="*/ 1332 w 1332"/>
                <a:gd name="T13" fmla="*/ 455 h 1058"/>
                <a:gd name="T14" fmla="*/ 1332 w 1332"/>
                <a:gd name="T15" fmla="*/ 0 h 1058"/>
                <a:gd name="T16" fmla="*/ 1308 w 1332"/>
                <a:gd name="T17" fmla="*/ 0 h 1058"/>
                <a:gd name="T18" fmla="*/ 1308 w 1332"/>
                <a:gd name="T19" fmla="*/ 0 h 10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32" h="1058">
                  <a:moveTo>
                    <a:pt x="1308" y="0"/>
                  </a:moveTo>
                  <a:lnTo>
                    <a:pt x="1308" y="432"/>
                  </a:lnTo>
                  <a:lnTo>
                    <a:pt x="0" y="432"/>
                  </a:lnTo>
                  <a:lnTo>
                    <a:pt x="0" y="1058"/>
                  </a:lnTo>
                  <a:lnTo>
                    <a:pt x="24" y="1058"/>
                  </a:lnTo>
                  <a:lnTo>
                    <a:pt x="24" y="455"/>
                  </a:lnTo>
                  <a:lnTo>
                    <a:pt x="1332" y="455"/>
                  </a:lnTo>
                  <a:lnTo>
                    <a:pt x="1332" y="0"/>
                  </a:lnTo>
                  <a:lnTo>
                    <a:pt x="1308" y="0"/>
                  </a:lnTo>
                  <a:lnTo>
                    <a:pt x="1308" y="0"/>
                  </a:lnTo>
                  <a:close/>
                </a:path>
              </a:pathLst>
            </a:custGeom>
            <a:solidFill>
              <a:srgbClr val="7CCAF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3">
                <a:defRPr/>
              </a:pPr>
              <a:endParaRPr lang="en-US">
                <a:latin typeface="Segoe UI"/>
              </a:endParaRPr>
            </a:p>
          </p:txBody>
        </p:sp>
        <p:sp>
          <p:nvSpPr>
            <p:cNvPr id="61" name="Oval 58"/>
            <p:cNvSpPr>
              <a:spLocks noChangeArrowheads="1"/>
            </p:cNvSpPr>
            <p:nvPr/>
          </p:nvSpPr>
          <p:spPr bwMode="auto">
            <a:xfrm>
              <a:off x="4809" y="1368"/>
              <a:ext cx="90" cy="91"/>
            </a:xfrm>
            <a:prstGeom prst="ellipse">
              <a:avLst/>
            </a:prstGeom>
            <a:solidFill>
              <a:srgbClr val="7CCAF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3">
                <a:defRPr/>
              </a:pPr>
              <a:endParaRPr lang="en-US">
                <a:latin typeface="Segoe UI"/>
              </a:endParaRPr>
            </a:p>
          </p:txBody>
        </p:sp>
        <p:sp>
          <p:nvSpPr>
            <p:cNvPr id="62" name="Freeform 59"/>
            <p:cNvSpPr>
              <a:spLocks/>
            </p:cNvSpPr>
            <p:nvPr/>
          </p:nvSpPr>
          <p:spPr bwMode="auto">
            <a:xfrm>
              <a:off x="3497" y="2454"/>
              <a:ext cx="98" cy="83"/>
            </a:xfrm>
            <a:custGeom>
              <a:avLst/>
              <a:gdLst>
                <a:gd name="T0" fmla="*/ 0 w 98"/>
                <a:gd name="T1" fmla="*/ 0 h 83"/>
                <a:gd name="T2" fmla="*/ 48 w 98"/>
                <a:gd name="T3" fmla="*/ 83 h 83"/>
                <a:gd name="T4" fmla="*/ 98 w 98"/>
                <a:gd name="T5" fmla="*/ 0 h 83"/>
                <a:gd name="T6" fmla="*/ 0 w 98"/>
                <a:gd name="T7" fmla="*/ 0 h 83"/>
              </a:gdLst>
              <a:ahLst/>
              <a:cxnLst>
                <a:cxn ang="0">
                  <a:pos x="T0" y="T1"/>
                </a:cxn>
                <a:cxn ang="0">
                  <a:pos x="T2" y="T3"/>
                </a:cxn>
                <a:cxn ang="0">
                  <a:pos x="T4" y="T5"/>
                </a:cxn>
                <a:cxn ang="0">
                  <a:pos x="T6" y="T7"/>
                </a:cxn>
              </a:cxnLst>
              <a:rect l="0" t="0" r="r" b="b"/>
              <a:pathLst>
                <a:path w="98" h="83">
                  <a:moveTo>
                    <a:pt x="0" y="0"/>
                  </a:moveTo>
                  <a:lnTo>
                    <a:pt x="48" y="83"/>
                  </a:lnTo>
                  <a:lnTo>
                    <a:pt x="98" y="0"/>
                  </a:lnTo>
                  <a:lnTo>
                    <a:pt x="0" y="0"/>
                  </a:lnTo>
                  <a:close/>
                </a:path>
              </a:pathLst>
            </a:custGeom>
            <a:solidFill>
              <a:srgbClr val="7CCAF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3">
                <a:defRPr/>
              </a:pPr>
              <a:endParaRPr lang="en-US">
                <a:latin typeface="Segoe UI"/>
              </a:endParaRPr>
            </a:p>
          </p:txBody>
        </p:sp>
        <p:sp>
          <p:nvSpPr>
            <p:cNvPr id="63" name="Rectangle 60"/>
            <p:cNvSpPr>
              <a:spLocks noChangeArrowheads="1"/>
            </p:cNvSpPr>
            <p:nvPr/>
          </p:nvSpPr>
          <p:spPr bwMode="auto">
            <a:xfrm>
              <a:off x="4995" y="1411"/>
              <a:ext cx="23" cy="1085"/>
            </a:xfrm>
            <a:prstGeom prst="rect">
              <a:avLst/>
            </a:prstGeom>
            <a:solidFill>
              <a:srgbClr val="7CCAF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43">
                <a:defRPr/>
              </a:pPr>
              <a:endParaRPr lang="en-US">
                <a:latin typeface="Segoe UI"/>
              </a:endParaRPr>
            </a:p>
          </p:txBody>
        </p:sp>
        <p:sp>
          <p:nvSpPr>
            <p:cNvPr id="64" name="Freeform 61"/>
            <p:cNvSpPr>
              <a:spLocks/>
            </p:cNvSpPr>
            <p:nvPr/>
          </p:nvSpPr>
          <p:spPr bwMode="auto">
            <a:xfrm>
              <a:off x="4995" y="1411"/>
              <a:ext cx="23" cy="1085"/>
            </a:xfrm>
            <a:custGeom>
              <a:avLst/>
              <a:gdLst>
                <a:gd name="T0" fmla="*/ 0 w 23"/>
                <a:gd name="T1" fmla="*/ 0 h 1085"/>
                <a:gd name="T2" fmla="*/ 0 w 23"/>
                <a:gd name="T3" fmla="*/ 1085 h 1085"/>
                <a:gd name="T4" fmla="*/ 23 w 23"/>
                <a:gd name="T5" fmla="*/ 1085 h 1085"/>
                <a:gd name="T6" fmla="*/ 23 w 23"/>
                <a:gd name="T7" fmla="*/ 0 h 1085"/>
              </a:gdLst>
              <a:ahLst/>
              <a:cxnLst>
                <a:cxn ang="0">
                  <a:pos x="T0" y="T1"/>
                </a:cxn>
                <a:cxn ang="0">
                  <a:pos x="T2" y="T3"/>
                </a:cxn>
                <a:cxn ang="0">
                  <a:pos x="T4" y="T5"/>
                </a:cxn>
                <a:cxn ang="0">
                  <a:pos x="T6" y="T7"/>
                </a:cxn>
              </a:cxnLst>
              <a:rect l="0" t="0" r="r" b="b"/>
              <a:pathLst>
                <a:path w="23" h="1085">
                  <a:moveTo>
                    <a:pt x="0" y="0"/>
                  </a:moveTo>
                  <a:lnTo>
                    <a:pt x="0" y="1085"/>
                  </a:lnTo>
                  <a:lnTo>
                    <a:pt x="23" y="1085"/>
                  </a:lnTo>
                  <a:lnTo>
                    <a:pt x="23"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3">
                <a:defRPr/>
              </a:pPr>
              <a:endParaRPr lang="en-US">
                <a:latin typeface="Segoe UI"/>
              </a:endParaRPr>
            </a:p>
          </p:txBody>
        </p:sp>
        <p:sp>
          <p:nvSpPr>
            <p:cNvPr id="65" name="Oval 62"/>
            <p:cNvSpPr>
              <a:spLocks noChangeArrowheads="1"/>
            </p:cNvSpPr>
            <p:nvPr/>
          </p:nvSpPr>
          <p:spPr bwMode="auto">
            <a:xfrm>
              <a:off x="4961" y="1368"/>
              <a:ext cx="90" cy="91"/>
            </a:xfrm>
            <a:prstGeom prst="ellipse">
              <a:avLst/>
            </a:prstGeom>
            <a:solidFill>
              <a:srgbClr val="7CCAF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3">
                <a:defRPr/>
              </a:pPr>
              <a:endParaRPr lang="en-US">
                <a:latin typeface="Segoe UI"/>
              </a:endParaRPr>
            </a:p>
          </p:txBody>
        </p:sp>
        <p:sp>
          <p:nvSpPr>
            <p:cNvPr id="66" name="Freeform 63"/>
            <p:cNvSpPr>
              <a:spLocks/>
            </p:cNvSpPr>
            <p:nvPr/>
          </p:nvSpPr>
          <p:spPr bwMode="auto">
            <a:xfrm>
              <a:off x="4958" y="2483"/>
              <a:ext cx="96" cy="83"/>
            </a:xfrm>
            <a:custGeom>
              <a:avLst/>
              <a:gdLst>
                <a:gd name="T0" fmla="*/ 0 w 96"/>
                <a:gd name="T1" fmla="*/ 0 h 83"/>
                <a:gd name="T2" fmla="*/ 48 w 96"/>
                <a:gd name="T3" fmla="*/ 83 h 83"/>
                <a:gd name="T4" fmla="*/ 96 w 96"/>
                <a:gd name="T5" fmla="*/ 0 h 83"/>
                <a:gd name="T6" fmla="*/ 0 w 96"/>
                <a:gd name="T7" fmla="*/ 0 h 83"/>
              </a:gdLst>
              <a:ahLst/>
              <a:cxnLst>
                <a:cxn ang="0">
                  <a:pos x="T0" y="T1"/>
                </a:cxn>
                <a:cxn ang="0">
                  <a:pos x="T2" y="T3"/>
                </a:cxn>
                <a:cxn ang="0">
                  <a:pos x="T4" y="T5"/>
                </a:cxn>
                <a:cxn ang="0">
                  <a:pos x="T6" y="T7"/>
                </a:cxn>
              </a:cxnLst>
              <a:rect l="0" t="0" r="r" b="b"/>
              <a:pathLst>
                <a:path w="96" h="83">
                  <a:moveTo>
                    <a:pt x="0" y="0"/>
                  </a:moveTo>
                  <a:lnTo>
                    <a:pt x="48" y="83"/>
                  </a:lnTo>
                  <a:lnTo>
                    <a:pt x="96" y="0"/>
                  </a:lnTo>
                  <a:lnTo>
                    <a:pt x="0" y="0"/>
                  </a:lnTo>
                  <a:close/>
                </a:path>
              </a:pathLst>
            </a:custGeom>
            <a:solidFill>
              <a:srgbClr val="7CCAF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3">
                <a:defRPr/>
              </a:pPr>
              <a:endParaRPr lang="en-US">
                <a:latin typeface="Segoe UI"/>
              </a:endParaRPr>
            </a:p>
          </p:txBody>
        </p:sp>
        <p:sp>
          <p:nvSpPr>
            <p:cNvPr id="67" name="Freeform 64"/>
            <p:cNvSpPr>
              <a:spLocks/>
            </p:cNvSpPr>
            <p:nvPr/>
          </p:nvSpPr>
          <p:spPr bwMode="auto">
            <a:xfrm>
              <a:off x="5147" y="1411"/>
              <a:ext cx="1416" cy="1085"/>
            </a:xfrm>
            <a:custGeom>
              <a:avLst/>
              <a:gdLst>
                <a:gd name="T0" fmla="*/ 0 w 1416"/>
                <a:gd name="T1" fmla="*/ 0 h 1085"/>
                <a:gd name="T2" fmla="*/ 0 w 1416"/>
                <a:gd name="T3" fmla="*/ 455 h 1085"/>
                <a:gd name="T4" fmla="*/ 1392 w 1416"/>
                <a:gd name="T5" fmla="*/ 455 h 1085"/>
                <a:gd name="T6" fmla="*/ 1392 w 1416"/>
                <a:gd name="T7" fmla="*/ 1085 h 1085"/>
                <a:gd name="T8" fmla="*/ 1416 w 1416"/>
                <a:gd name="T9" fmla="*/ 1085 h 1085"/>
                <a:gd name="T10" fmla="*/ 1416 w 1416"/>
                <a:gd name="T11" fmla="*/ 432 h 1085"/>
                <a:gd name="T12" fmla="*/ 25 w 1416"/>
                <a:gd name="T13" fmla="*/ 432 h 1085"/>
                <a:gd name="T14" fmla="*/ 25 w 1416"/>
                <a:gd name="T15" fmla="*/ 0 h 1085"/>
                <a:gd name="T16" fmla="*/ 0 w 1416"/>
                <a:gd name="T17" fmla="*/ 0 h 1085"/>
                <a:gd name="T18" fmla="*/ 0 w 1416"/>
                <a:gd name="T19" fmla="*/ 0 h 1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16" h="1085">
                  <a:moveTo>
                    <a:pt x="0" y="0"/>
                  </a:moveTo>
                  <a:lnTo>
                    <a:pt x="0" y="455"/>
                  </a:lnTo>
                  <a:lnTo>
                    <a:pt x="1392" y="455"/>
                  </a:lnTo>
                  <a:lnTo>
                    <a:pt x="1392" y="1085"/>
                  </a:lnTo>
                  <a:lnTo>
                    <a:pt x="1416" y="1085"/>
                  </a:lnTo>
                  <a:lnTo>
                    <a:pt x="1416" y="432"/>
                  </a:lnTo>
                  <a:lnTo>
                    <a:pt x="25" y="432"/>
                  </a:lnTo>
                  <a:lnTo>
                    <a:pt x="25" y="0"/>
                  </a:lnTo>
                  <a:lnTo>
                    <a:pt x="0" y="0"/>
                  </a:lnTo>
                  <a:lnTo>
                    <a:pt x="0" y="0"/>
                  </a:lnTo>
                  <a:close/>
                </a:path>
              </a:pathLst>
            </a:custGeom>
            <a:solidFill>
              <a:srgbClr val="7CCAF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3">
                <a:defRPr/>
              </a:pPr>
              <a:endParaRPr lang="en-US">
                <a:latin typeface="Segoe UI"/>
              </a:endParaRPr>
            </a:p>
          </p:txBody>
        </p:sp>
        <p:sp>
          <p:nvSpPr>
            <p:cNvPr id="68" name="Oval 65"/>
            <p:cNvSpPr>
              <a:spLocks noChangeArrowheads="1"/>
            </p:cNvSpPr>
            <p:nvPr/>
          </p:nvSpPr>
          <p:spPr bwMode="auto">
            <a:xfrm>
              <a:off x="5114" y="1368"/>
              <a:ext cx="91" cy="91"/>
            </a:xfrm>
            <a:prstGeom prst="ellipse">
              <a:avLst/>
            </a:prstGeom>
            <a:solidFill>
              <a:srgbClr val="7CCAF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3">
                <a:defRPr/>
              </a:pPr>
              <a:endParaRPr lang="en-US">
                <a:latin typeface="Segoe UI"/>
              </a:endParaRPr>
            </a:p>
          </p:txBody>
        </p:sp>
        <p:sp>
          <p:nvSpPr>
            <p:cNvPr id="69" name="Freeform 66"/>
            <p:cNvSpPr>
              <a:spLocks/>
            </p:cNvSpPr>
            <p:nvPr/>
          </p:nvSpPr>
          <p:spPr bwMode="auto">
            <a:xfrm>
              <a:off x="6502" y="2483"/>
              <a:ext cx="98" cy="83"/>
            </a:xfrm>
            <a:custGeom>
              <a:avLst/>
              <a:gdLst>
                <a:gd name="T0" fmla="*/ 0 w 98"/>
                <a:gd name="T1" fmla="*/ 0 h 83"/>
                <a:gd name="T2" fmla="*/ 48 w 98"/>
                <a:gd name="T3" fmla="*/ 83 h 83"/>
                <a:gd name="T4" fmla="*/ 98 w 98"/>
                <a:gd name="T5" fmla="*/ 0 h 83"/>
                <a:gd name="T6" fmla="*/ 0 w 98"/>
                <a:gd name="T7" fmla="*/ 0 h 83"/>
              </a:gdLst>
              <a:ahLst/>
              <a:cxnLst>
                <a:cxn ang="0">
                  <a:pos x="T0" y="T1"/>
                </a:cxn>
                <a:cxn ang="0">
                  <a:pos x="T2" y="T3"/>
                </a:cxn>
                <a:cxn ang="0">
                  <a:pos x="T4" y="T5"/>
                </a:cxn>
                <a:cxn ang="0">
                  <a:pos x="T6" y="T7"/>
                </a:cxn>
              </a:cxnLst>
              <a:rect l="0" t="0" r="r" b="b"/>
              <a:pathLst>
                <a:path w="98" h="83">
                  <a:moveTo>
                    <a:pt x="0" y="0"/>
                  </a:moveTo>
                  <a:lnTo>
                    <a:pt x="48" y="83"/>
                  </a:lnTo>
                  <a:lnTo>
                    <a:pt x="98" y="0"/>
                  </a:lnTo>
                  <a:lnTo>
                    <a:pt x="0" y="0"/>
                  </a:lnTo>
                  <a:close/>
                </a:path>
              </a:pathLst>
            </a:custGeom>
            <a:solidFill>
              <a:srgbClr val="7CCAF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3">
                <a:defRPr/>
              </a:pPr>
              <a:endParaRPr lang="en-US">
                <a:latin typeface="Segoe UI"/>
              </a:endParaRPr>
            </a:p>
          </p:txBody>
        </p:sp>
        <p:sp>
          <p:nvSpPr>
            <p:cNvPr id="70" name="Freeform 67"/>
            <p:cNvSpPr>
              <a:spLocks/>
            </p:cNvSpPr>
            <p:nvPr/>
          </p:nvSpPr>
          <p:spPr bwMode="auto">
            <a:xfrm>
              <a:off x="6193" y="2059"/>
              <a:ext cx="681" cy="254"/>
            </a:xfrm>
            <a:prstGeom prst="rect">
              <a:avLst/>
            </a:prstGeom>
            <a:solidFill>
              <a:srgbClr val="0075C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3">
                <a:defRPr/>
              </a:pPr>
              <a:endParaRPr lang="en-US">
                <a:solidFill>
                  <a:schemeClr val="bg1"/>
                </a:solidFill>
                <a:latin typeface="Segoe UI"/>
              </a:endParaRPr>
            </a:p>
          </p:txBody>
        </p:sp>
        <p:sp>
          <p:nvSpPr>
            <p:cNvPr id="71" name="Rectangle 68"/>
            <p:cNvSpPr>
              <a:spLocks noChangeArrowheads="1"/>
            </p:cNvSpPr>
            <p:nvPr/>
          </p:nvSpPr>
          <p:spPr bwMode="auto">
            <a:xfrm>
              <a:off x="6236" y="2141"/>
              <a:ext cx="597" cy="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043">
                <a:defRPr/>
              </a:pPr>
              <a:r>
                <a:rPr lang="en-US" altLang="en-US" sz="900" b="1" dirty="0">
                  <a:solidFill>
                    <a:schemeClr val="bg1"/>
                  </a:solidFill>
                  <a:latin typeface="Segoe UI Semibold" panose="020B0702040204020203" pitchFamily="34" charset="0"/>
                </a:rPr>
                <a:t>DEPENDS ON SQL</a:t>
              </a:r>
              <a:endParaRPr lang="en-US" altLang="en-US" dirty="0">
                <a:solidFill>
                  <a:schemeClr val="bg1"/>
                </a:solidFill>
              </a:endParaRPr>
            </a:p>
          </p:txBody>
        </p:sp>
        <p:sp>
          <p:nvSpPr>
            <p:cNvPr id="72" name="Freeform 69"/>
            <p:cNvSpPr>
              <a:spLocks/>
            </p:cNvSpPr>
            <p:nvPr/>
          </p:nvSpPr>
          <p:spPr bwMode="auto">
            <a:xfrm>
              <a:off x="4669" y="2059"/>
              <a:ext cx="682" cy="254"/>
            </a:xfrm>
            <a:prstGeom prst="rect">
              <a:avLst/>
            </a:prstGeom>
            <a:solidFill>
              <a:srgbClr val="0075C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3">
                <a:defRPr/>
              </a:pPr>
              <a:endParaRPr lang="en-US">
                <a:latin typeface="Segoe UI"/>
              </a:endParaRPr>
            </a:p>
          </p:txBody>
        </p:sp>
        <p:sp>
          <p:nvSpPr>
            <p:cNvPr id="73" name="Rectangle 70"/>
            <p:cNvSpPr>
              <a:spLocks noChangeArrowheads="1"/>
            </p:cNvSpPr>
            <p:nvPr/>
          </p:nvSpPr>
          <p:spPr bwMode="auto">
            <a:xfrm>
              <a:off x="4713" y="2141"/>
              <a:ext cx="597" cy="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043">
                <a:defRPr/>
              </a:pPr>
              <a:r>
                <a:rPr lang="en-US" altLang="en-US" sz="900" b="1">
                  <a:solidFill>
                    <a:schemeClr val="bg1"/>
                  </a:solidFill>
                  <a:latin typeface="Segoe UI Semibold" panose="020B0702040204020203" pitchFamily="34" charset="0"/>
                </a:rPr>
                <a:t>DEPENDS ON SQL</a:t>
              </a:r>
              <a:endParaRPr lang="en-US" altLang="en-US">
                <a:solidFill>
                  <a:schemeClr val="bg1"/>
                </a:solidFill>
              </a:endParaRPr>
            </a:p>
          </p:txBody>
        </p:sp>
        <p:sp>
          <p:nvSpPr>
            <p:cNvPr id="74" name="Freeform 71"/>
            <p:cNvSpPr>
              <a:spLocks/>
            </p:cNvSpPr>
            <p:nvPr/>
          </p:nvSpPr>
          <p:spPr bwMode="auto">
            <a:xfrm>
              <a:off x="3500" y="3277"/>
              <a:ext cx="1535" cy="499"/>
            </a:xfrm>
            <a:custGeom>
              <a:avLst/>
              <a:gdLst>
                <a:gd name="T0" fmla="*/ 0 w 1535"/>
                <a:gd name="T1" fmla="*/ 0 h 499"/>
                <a:gd name="T2" fmla="*/ 0 w 1535"/>
                <a:gd name="T3" fmla="*/ 499 h 499"/>
                <a:gd name="T4" fmla="*/ 1535 w 1535"/>
                <a:gd name="T5" fmla="*/ 499 h 499"/>
                <a:gd name="T6" fmla="*/ 1535 w 1535"/>
                <a:gd name="T7" fmla="*/ 113 h 499"/>
                <a:gd name="T8" fmla="*/ 1511 w 1535"/>
                <a:gd name="T9" fmla="*/ 113 h 499"/>
                <a:gd name="T10" fmla="*/ 1511 w 1535"/>
                <a:gd name="T11" fmla="*/ 475 h 499"/>
                <a:gd name="T12" fmla="*/ 25 w 1535"/>
                <a:gd name="T13" fmla="*/ 475 h 499"/>
                <a:gd name="T14" fmla="*/ 25 w 1535"/>
                <a:gd name="T15" fmla="*/ 0 h 499"/>
                <a:gd name="T16" fmla="*/ 0 w 1535"/>
                <a:gd name="T17" fmla="*/ 0 h 499"/>
                <a:gd name="T18" fmla="*/ 0 w 1535"/>
                <a:gd name="T19" fmla="*/ 0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35" h="499">
                  <a:moveTo>
                    <a:pt x="0" y="0"/>
                  </a:moveTo>
                  <a:lnTo>
                    <a:pt x="0" y="499"/>
                  </a:lnTo>
                  <a:lnTo>
                    <a:pt x="1535" y="499"/>
                  </a:lnTo>
                  <a:lnTo>
                    <a:pt x="1535" y="113"/>
                  </a:lnTo>
                  <a:lnTo>
                    <a:pt x="1511" y="113"/>
                  </a:lnTo>
                  <a:lnTo>
                    <a:pt x="1511" y="475"/>
                  </a:lnTo>
                  <a:lnTo>
                    <a:pt x="25" y="475"/>
                  </a:lnTo>
                  <a:lnTo>
                    <a:pt x="25" y="0"/>
                  </a:lnTo>
                  <a:lnTo>
                    <a:pt x="0" y="0"/>
                  </a:lnTo>
                  <a:lnTo>
                    <a:pt x="0" y="0"/>
                  </a:lnTo>
                  <a:close/>
                </a:path>
              </a:pathLst>
            </a:custGeom>
            <a:solidFill>
              <a:srgbClr val="7CCAF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3">
                <a:defRPr/>
              </a:pPr>
              <a:endParaRPr lang="en-US">
                <a:latin typeface="Segoe UI"/>
              </a:endParaRPr>
            </a:p>
          </p:txBody>
        </p:sp>
        <p:sp>
          <p:nvSpPr>
            <p:cNvPr id="75" name="Oval 72"/>
            <p:cNvSpPr>
              <a:spLocks noChangeArrowheads="1"/>
            </p:cNvSpPr>
            <p:nvPr/>
          </p:nvSpPr>
          <p:spPr bwMode="auto">
            <a:xfrm>
              <a:off x="3467" y="3233"/>
              <a:ext cx="90" cy="91"/>
            </a:xfrm>
            <a:prstGeom prst="ellipse">
              <a:avLst/>
            </a:prstGeom>
            <a:solidFill>
              <a:srgbClr val="7CCAF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3">
                <a:defRPr/>
              </a:pPr>
              <a:endParaRPr lang="en-US">
                <a:latin typeface="Segoe UI"/>
              </a:endParaRPr>
            </a:p>
          </p:txBody>
        </p:sp>
        <p:sp>
          <p:nvSpPr>
            <p:cNvPr id="76" name="Freeform 73"/>
            <p:cNvSpPr>
              <a:spLocks/>
            </p:cNvSpPr>
            <p:nvPr/>
          </p:nvSpPr>
          <p:spPr bwMode="auto">
            <a:xfrm>
              <a:off x="4976" y="3322"/>
              <a:ext cx="96" cy="82"/>
            </a:xfrm>
            <a:custGeom>
              <a:avLst/>
              <a:gdLst>
                <a:gd name="T0" fmla="*/ 96 w 96"/>
                <a:gd name="T1" fmla="*/ 82 h 82"/>
                <a:gd name="T2" fmla="*/ 48 w 96"/>
                <a:gd name="T3" fmla="*/ 0 h 82"/>
                <a:gd name="T4" fmla="*/ 0 w 96"/>
                <a:gd name="T5" fmla="*/ 82 h 82"/>
                <a:gd name="T6" fmla="*/ 96 w 96"/>
                <a:gd name="T7" fmla="*/ 82 h 82"/>
              </a:gdLst>
              <a:ahLst/>
              <a:cxnLst>
                <a:cxn ang="0">
                  <a:pos x="T0" y="T1"/>
                </a:cxn>
                <a:cxn ang="0">
                  <a:pos x="T2" y="T3"/>
                </a:cxn>
                <a:cxn ang="0">
                  <a:pos x="T4" y="T5"/>
                </a:cxn>
                <a:cxn ang="0">
                  <a:pos x="T6" y="T7"/>
                </a:cxn>
              </a:cxnLst>
              <a:rect l="0" t="0" r="r" b="b"/>
              <a:pathLst>
                <a:path w="96" h="82">
                  <a:moveTo>
                    <a:pt x="96" y="82"/>
                  </a:moveTo>
                  <a:lnTo>
                    <a:pt x="48" y="0"/>
                  </a:lnTo>
                  <a:lnTo>
                    <a:pt x="0" y="82"/>
                  </a:lnTo>
                  <a:lnTo>
                    <a:pt x="96" y="82"/>
                  </a:lnTo>
                  <a:close/>
                </a:path>
              </a:pathLst>
            </a:custGeom>
            <a:solidFill>
              <a:srgbClr val="7CCAF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3">
                <a:defRPr/>
              </a:pPr>
              <a:endParaRPr lang="en-US">
                <a:latin typeface="Segoe UI"/>
              </a:endParaRPr>
            </a:p>
          </p:txBody>
        </p:sp>
        <p:sp>
          <p:nvSpPr>
            <p:cNvPr id="77" name="Freeform 74"/>
            <p:cNvSpPr>
              <a:spLocks/>
            </p:cNvSpPr>
            <p:nvPr/>
          </p:nvSpPr>
          <p:spPr bwMode="auto">
            <a:xfrm>
              <a:off x="3929" y="3635"/>
              <a:ext cx="681" cy="255"/>
            </a:xfrm>
            <a:prstGeom prst="rect">
              <a:avLst/>
            </a:prstGeom>
            <a:solidFill>
              <a:srgbClr val="0075C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3">
                <a:defRPr/>
              </a:pPr>
              <a:endParaRPr lang="en-US">
                <a:latin typeface="Segoe UI"/>
              </a:endParaRPr>
            </a:p>
          </p:txBody>
        </p:sp>
        <p:sp>
          <p:nvSpPr>
            <p:cNvPr id="78" name="Rectangle 75"/>
            <p:cNvSpPr>
              <a:spLocks noChangeArrowheads="1"/>
            </p:cNvSpPr>
            <p:nvPr/>
          </p:nvSpPr>
          <p:spPr bwMode="auto">
            <a:xfrm>
              <a:off x="4023" y="3702"/>
              <a:ext cx="160" cy="10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043">
                <a:defRPr/>
              </a:pPr>
              <a:r>
                <a:rPr lang="en-US" altLang="en-US" sz="1100" b="1" dirty="0">
                  <a:solidFill>
                    <a:schemeClr val="bg1"/>
                  </a:solidFill>
                  <a:latin typeface="Segoe UI Semibold" panose="020B0702040204020203" pitchFamily="34" charset="0"/>
                </a:rPr>
                <a:t>SQL</a:t>
              </a:r>
              <a:endParaRPr lang="en-US" altLang="en-US" dirty="0">
                <a:solidFill>
                  <a:schemeClr val="bg1"/>
                </a:solidFill>
              </a:endParaRPr>
            </a:p>
          </p:txBody>
        </p:sp>
        <p:sp>
          <p:nvSpPr>
            <p:cNvPr id="79" name="Rectangle 76"/>
            <p:cNvSpPr>
              <a:spLocks noChangeArrowheads="1"/>
            </p:cNvSpPr>
            <p:nvPr/>
          </p:nvSpPr>
          <p:spPr bwMode="auto">
            <a:xfrm>
              <a:off x="4204" y="3702"/>
              <a:ext cx="56" cy="10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043">
                <a:defRPr/>
              </a:pPr>
              <a:r>
                <a:rPr lang="en-US" altLang="en-US" sz="1100" b="1" dirty="0">
                  <a:solidFill>
                    <a:schemeClr val="bg1"/>
                  </a:solidFill>
                  <a:latin typeface="Segoe UI Semibold" panose="020B0702040204020203" pitchFamily="34" charset="0"/>
                </a:rPr>
                <a:t>C</a:t>
              </a:r>
              <a:endParaRPr lang="en-US" altLang="en-US" dirty="0">
                <a:solidFill>
                  <a:schemeClr val="bg1"/>
                </a:solidFill>
              </a:endParaRPr>
            </a:p>
          </p:txBody>
        </p:sp>
        <p:sp>
          <p:nvSpPr>
            <p:cNvPr id="80" name="Rectangle 77"/>
            <p:cNvSpPr>
              <a:spLocks noChangeArrowheads="1"/>
            </p:cNvSpPr>
            <p:nvPr/>
          </p:nvSpPr>
          <p:spPr bwMode="auto">
            <a:xfrm>
              <a:off x="4257" y="3702"/>
              <a:ext cx="269" cy="10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043">
                <a:defRPr/>
              </a:pPr>
              <a:r>
                <a:rPr lang="en-US" altLang="en-US" sz="1100" b="1" dirty="0">
                  <a:solidFill>
                    <a:schemeClr val="bg1"/>
                  </a:solidFill>
                  <a:latin typeface="Segoe UI Semibold" panose="020B0702040204020203" pitchFamily="34" charset="0"/>
                </a:rPr>
                <a:t>ONFIG</a:t>
              </a:r>
              <a:endParaRPr lang="en-US" altLang="en-US" dirty="0">
                <a:solidFill>
                  <a:schemeClr val="bg1"/>
                </a:solidFill>
              </a:endParaRPr>
            </a:p>
          </p:txBody>
        </p:sp>
      </p:grpSp>
      <p:sp>
        <p:nvSpPr>
          <p:cNvPr id="4" name="TextBox 3"/>
          <p:cNvSpPr txBox="1"/>
          <p:nvPr/>
        </p:nvSpPr>
        <p:spPr>
          <a:xfrm>
            <a:off x="9500499" y="5592524"/>
            <a:ext cx="2036185" cy="669832"/>
          </a:xfrm>
          <a:prstGeom prst="rect">
            <a:avLst/>
          </a:prstGeom>
          <a:noFill/>
        </p:spPr>
        <p:txBody>
          <a:bodyPr wrap="square" lIns="179285" tIns="143428" rIns="179285" bIns="143428" rtlCol="0">
            <a:spAutoFit/>
          </a:bodyPr>
          <a:lstStyle/>
          <a:p>
            <a:pPr>
              <a:lnSpc>
                <a:spcPct val="90000"/>
              </a:lnSpc>
              <a:spcAft>
                <a:spcPts val="588"/>
              </a:spcAft>
            </a:pPr>
            <a:r>
              <a:rPr lang="en-US" sz="1372" dirty="0">
                <a:gradFill>
                  <a:gsLst>
                    <a:gs pos="0">
                      <a:schemeClr val="tx2"/>
                    </a:gs>
                    <a:gs pos="100000">
                      <a:schemeClr val="tx2"/>
                    </a:gs>
                  </a:gsLst>
                  <a:lin ang="5400000" scaled="1"/>
                </a:gradFill>
              </a:rPr>
              <a:t>Install Java stack post provisioning</a:t>
            </a:r>
          </a:p>
        </p:txBody>
      </p:sp>
    </p:spTree>
    <p:extLst>
      <p:ext uri="{BB962C8B-B14F-4D97-AF65-F5344CB8AC3E}">
        <p14:creationId xmlns:p14="http://schemas.microsoft.com/office/powerpoint/2010/main" val="30431469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p:cNvSpPr/>
          <p:nvPr/>
        </p:nvSpPr>
        <p:spPr bwMode="auto">
          <a:xfrm>
            <a:off x="1" y="2174021"/>
            <a:ext cx="12192000" cy="469826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a:lnSpc>
                <a:spcPct val="90000"/>
              </a:lnSpc>
            </a:pPr>
            <a:endParaRPr lang="en-US" sz="1961" b="1" dirty="0">
              <a:solidFill>
                <a:srgbClr val="FFFFFF"/>
              </a:solidFill>
              <a:latin typeface="Segoe UI Light"/>
              <a:ea typeface="Segoe UI" pitchFamily="34" charset="0"/>
              <a:cs typeface="Segoe UI" pitchFamily="34" charset="0"/>
            </a:endParaRPr>
          </a:p>
        </p:txBody>
      </p:sp>
      <p:sp>
        <p:nvSpPr>
          <p:cNvPr id="2" name="Rectangle 1"/>
          <p:cNvSpPr/>
          <p:nvPr/>
        </p:nvSpPr>
        <p:spPr bwMode="auto">
          <a:xfrm>
            <a:off x="1200555" y="4169608"/>
            <a:ext cx="4108031" cy="1035783"/>
          </a:xfrm>
          <a:prstGeom prst="rect">
            <a:avLst/>
          </a:prstGeom>
          <a:solidFill>
            <a:srgbClr val="E5E5E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a:lnSpc>
                <a:spcPct val="90000"/>
              </a:lnSpc>
            </a:pPr>
            <a:endParaRPr lang="en-US" sz="1765"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Freeform 12"/>
          <p:cNvSpPr>
            <a:spLocks/>
          </p:cNvSpPr>
          <p:nvPr/>
        </p:nvSpPr>
        <p:spPr bwMode="auto">
          <a:xfrm>
            <a:off x="7794437" y="3045607"/>
            <a:ext cx="3346844" cy="2043164"/>
          </a:xfrm>
          <a:custGeom>
            <a:avLst/>
            <a:gdLst>
              <a:gd name="T0" fmla="*/ 3780 w 3790"/>
              <a:gd name="T1" fmla="*/ 1582 h 2332"/>
              <a:gd name="T2" fmla="*/ 3710 w 3790"/>
              <a:gd name="T3" fmla="*/ 1358 h 2332"/>
              <a:gd name="T4" fmla="*/ 3580 w 3790"/>
              <a:gd name="T5" fmla="*/ 1158 h 2332"/>
              <a:gd name="T6" fmla="*/ 3400 w 3790"/>
              <a:gd name="T7" fmla="*/ 1004 h 2332"/>
              <a:gd name="T8" fmla="*/ 3286 w 3790"/>
              <a:gd name="T9" fmla="*/ 944 h 2332"/>
              <a:gd name="T10" fmla="*/ 3280 w 3790"/>
              <a:gd name="T11" fmla="*/ 908 h 2332"/>
              <a:gd name="T12" fmla="*/ 3260 w 3790"/>
              <a:gd name="T13" fmla="*/ 796 h 2332"/>
              <a:gd name="T14" fmla="*/ 3220 w 3790"/>
              <a:gd name="T15" fmla="*/ 690 h 2332"/>
              <a:gd name="T16" fmla="*/ 3162 w 3790"/>
              <a:gd name="T17" fmla="*/ 596 h 2332"/>
              <a:gd name="T18" fmla="*/ 3088 w 3790"/>
              <a:gd name="T19" fmla="*/ 516 h 2332"/>
              <a:gd name="T20" fmla="*/ 2998 w 3790"/>
              <a:gd name="T21" fmla="*/ 450 h 2332"/>
              <a:gd name="T22" fmla="*/ 2898 w 3790"/>
              <a:gd name="T23" fmla="*/ 402 h 2332"/>
              <a:gd name="T24" fmla="*/ 2788 w 3790"/>
              <a:gd name="T25" fmla="*/ 374 h 2332"/>
              <a:gd name="T26" fmla="*/ 2700 w 3790"/>
              <a:gd name="T27" fmla="*/ 368 h 2332"/>
              <a:gd name="T28" fmla="*/ 2522 w 3790"/>
              <a:gd name="T29" fmla="*/ 396 h 2332"/>
              <a:gd name="T30" fmla="*/ 2366 w 3790"/>
              <a:gd name="T31" fmla="*/ 472 h 2332"/>
              <a:gd name="T32" fmla="*/ 2256 w 3790"/>
              <a:gd name="T33" fmla="*/ 324 h 2332"/>
              <a:gd name="T34" fmla="*/ 2070 w 3790"/>
              <a:gd name="T35" fmla="*/ 164 h 2332"/>
              <a:gd name="T36" fmla="*/ 1848 w 3790"/>
              <a:gd name="T37" fmla="*/ 54 h 2332"/>
              <a:gd name="T38" fmla="*/ 1596 w 3790"/>
              <a:gd name="T39" fmla="*/ 2 h 2332"/>
              <a:gd name="T40" fmla="*/ 1430 w 3790"/>
              <a:gd name="T41" fmla="*/ 6 h 2332"/>
              <a:gd name="T42" fmla="*/ 1240 w 3790"/>
              <a:gd name="T43" fmla="*/ 44 h 2332"/>
              <a:gd name="T44" fmla="*/ 1064 w 3790"/>
              <a:gd name="T45" fmla="*/ 118 h 2332"/>
              <a:gd name="T46" fmla="*/ 908 w 3790"/>
              <a:gd name="T47" fmla="*/ 224 h 2332"/>
              <a:gd name="T48" fmla="*/ 776 w 3790"/>
              <a:gd name="T49" fmla="*/ 356 h 2332"/>
              <a:gd name="T50" fmla="*/ 672 w 3790"/>
              <a:gd name="T51" fmla="*/ 512 h 2332"/>
              <a:gd name="T52" fmla="*/ 598 w 3790"/>
              <a:gd name="T53" fmla="*/ 688 h 2332"/>
              <a:gd name="T54" fmla="*/ 558 w 3790"/>
              <a:gd name="T55" fmla="*/ 878 h 2332"/>
              <a:gd name="T56" fmla="*/ 554 w 3790"/>
              <a:gd name="T57" fmla="*/ 1012 h 2332"/>
              <a:gd name="T58" fmla="*/ 560 w 3790"/>
              <a:gd name="T59" fmla="*/ 1056 h 2332"/>
              <a:gd name="T60" fmla="*/ 388 w 3790"/>
              <a:gd name="T61" fmla="*/ 1120 h 2332"/>
              <a:gd name="T62" fmla="*/ 198 w 3790"/>
              <a:gd name="T63" fmla="*/ 1252 h 2332"/>
              <a:gd name="T64" fmla="*/ 92 w 3790"/>
              <a:gd name="T65" fmla="*/ 1384 h 2332"/>
              <a:gd name="T66" fmla="*/ 42 w 3790"/>
              <a:gd name="T67" fmla="*/ 1484 h 2332"/>
              <a:gd name="T68" fmla="*/ 10 w 3790"/>
              <a:gd name="T69" fmla="*/ 1594 h 2332"/>
              <a:gd name="T70" fmla="*/ 0 w 3790"/>
              <a:gd name="T71" fmla="*/ 1712 h 2332"/>
              <a:gd name="T72" fmla="*/ 8 w 3790"/>
              <a:gd name="T73" fmla="*/ 1816 h 2332"/>
              <a:gd name="T74" fmla="*/ 44 w 3790"/>
              <a:gd name="T75" fmla="*/ 1942 h 2332"/>
              <a:gd name="T76" fmla="*/ 106 w 3790"/>
              <a:gd name="T77" fmla="*/ 2052 h 2332"/>
              <a:gd name="T78" fmla="*/ 192 w 3790"/>
              <a:gd name="T79" fmla="*/ 2146 h 2332"/>
              <a:gd name="T80" fmla="*/ 298 w 3790"/>
              <a:gd name="T81" fmla="*/ 2222 h 2332"/>
              <a:gd name="T82" fmla="*/ 420 w 3790"/>
              <a:gd name="T83" fmla="*/ 2278 h 2332"/>
              <a:gd name="T84" fmla="*/ 558 w 3790"/>
              <a:gd name="T85" fmla="*/ 2316 h 2332"/>
              <a:gd name="T86" fmla="*/ 706 w 3790"/>
              <a:gd name="T87" fmla="*/ 2332 h 2332"/>
              <a:gd name="T88" fmla="*/ 3106 w 3790"/>
              <a:gd name="T89" fmla="*/ 2322 h 2332"/>
              <a:gd name="T90" fmla="*/ 3360 w 3790"/>
              <a:gd name="T91" fmla="*/ 2260 h 2332"/>
              <a:gd name="T92" fmla="*/ 3486 w 3790"/>
              <a:gd name="T93" fmla="*/ 2204 h 2332"/>
              <a:gd name="T94" fmla="*/ 3594 w 3790"/>
              <a:gd name="T95" fmla="*/ 2132 h 2332"/>
              <a:gd name="T96" fmla="*/ 3682 w 3790"/>
              <a:gd name="T97" fmla="*/ 2044 h 2332"/>
              <a:gd name="T98" fmla="*/ 3744 w 3790"/>
              <a:gd name="T99" fmla="*/ 1936 h 2332"/>
              <a:gd name="T100" fmla="*/ 3782 w 3790"/>
              <a:gd name="T101" fmla="*/ 1810 h 2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790" h="2332">
                <a:moveTo>
                  <a:pt x="3790" y="1700"/>
                </a:moveTo>
                <a:lnTo>
                  <a:pt x="3790" y="1700"/>
                </a:lnTo>
                <a:lnTo>
                  <a:pt x="3788" y="1642"/>
                </a:lnTo>
                <a:lnTo>
                  <a:pt x="3780" y="1582"/>
                </a:lnTo>
                <a:lnTo>
                  <a:pt x="3770" y="1524"/>
                </a:lnTo>
                <a:lnTo>
                  <a:pt x="3754" y="1468"/>
                </a:lnTo>
                <a:lnTo>
                  <a:pt x="3734" y="1412"/>
                </a:lnTo>
                <a:lnTo>
                  <a:pt x="3710" y="1358"/>
                </a:lnTo>
                <a:lnTo>
                  <a:pt x="3684" y="1304"/>
                </a:lnTo>
                <a:lnTo>
                  <a:pt x="3652" y="1254"/>
                </a:lnTo>
                <a:lnTo>
                  <a:pt x="3618" y="1206"/>
                </a:lnTo>
                <a:lnTo>
                  <a:pt x="3580" y="1158"/>
                </a:lnTo>
                <a:lnTo>
                  <a:pt x="3540" y="1116"/>
                </a:lnTo>
                <a:lnTo>
                  <a:pt x="3496" y="1076"/>
                </a:lnTo>
                <a:lnTo>
                  <a:pt x="3448" y="1038"/>
                </a:lnTo>
                <a:lnTo>
                  <a:pt x="3400" y="1004"/>
                </a:lnTo>
                <a:lnTo>
                  <a:pt x="3348" y="974"/>
                </a:lnTo>
                <a:lnTo>
                  <a:pt x="3294" y="948"/>
                </a:lnTo>
                <a:lnTo>
                  <a:pt x="3294" y="948"/>
                </a:lnTo>
                <a:lnTo>
                  <a:pt x="3286" y="944"/>
                </a:lnTo>
                <a:lnTo>
                  <a:pt x="3280" y="938"/>
                </a:lnTo>
                <a:lnTo>
                  <a:pt x="3280" y="938"/>
                </a:lnTo>
                <a:lnTo>
                  <a:pt x="3280" y="938"/>
                </a:lnTo>
                <a:lnTo>
                  <a:pt x="3280" y="908"/>
                </a:lnTo>
                <a:lnTo>
                  <a:pt x="3278" y="880"/>
                </a:lnTo>
                <a:lnTo>
                  <a:pt x="3272" y="852"/>
                </a:lnTo>
                <a:lnTo>
                  <a:pt x="3268" y="822"/>
                </a:lnTo>
                <a:lnTo>
                  <a:pt x="3260" y="796"/>
                </a:lnTo>
                <a:lnTo>
                  <a:pt x="3252" y="768"/>
                </a:lnTo>
                <a:lnTo>
                  <a:pt x="3244" y="742"/>
                </a:lnTo>
                <a:lnTo>
                  <a:pt x="3232" y="716"/>
                </a:lnTo>
                <a:lnTo>
                  <a:pt x="3220" y="690"/>
                </a:lnTo>
                <a:lnTo>
                  <a:pt x="3208" y="666"/>
                </a:lnTo>
                <a:lnTo>
                  <a:pt x="3194" y="642"/>
                </a:lnTo>
                <a:lnTo>
                  <a:pt x="3178" y="618"/>
                </a:lnTo>
                <a:lnTo>
                  <a:pt x="3162" y="596"/>
                </a:lnTo>
                <a:lnTo>
                  <a:pt x="3144" y="574"/>
                </a:lnTo>
                <a:lnTo>
                  <a:pt x="3126" y="554"/>
                </a:lnTo>
                <a:lnTo>
                  <a:pt x="3108" y="534"/>
                </a:lnTo>
                <a:lnTo>
                  <a:pt x="3088" y="516"/>
                </a:lnTo>
                <a:lnTo>
                  <a:pt x="3066" y="498"/>
                </a:lnTo>
                <a:lnTo>
                  <a:pt x="3044" y="480"/>
                </a:lnTo>
                <a:lnTo>
                  <a:pt x="3022" y="464"/>
                </a:lnTo>
                <a:lnTo>
                  <a:pt x="2998" y="450"/>
                </a:lnTo>
                <a:lnTo>
                  <a:pt x="2974" y="436"/>
                </a:lnTo>
                <a:lnTo>
                  <a:pt x="2950" y="424"/>
                </a:lnTo>
                <a:lnTo>
                  <a:pt x="2924" y="412"/>
                </a:lnTo>
                <a:lnTo>
                  <a:pt x="2898" y="402"/>
                </a:lnTo>
                <a:lnTo>
                  <a:pt x="2870" y="394"/>
                </a:lnTo>
                <a:lnTo>
                  <a:pt x="2844" y="386"/>
                </a:lnTo>
                <a:lnTo>
                  <a:pt x="2816" y="380"/>
                </a:lnTo>
                <a:lnTo>
                  <a:pt x="2788" y="374"/>
                </a:lnTo>
                <a:lnTo>
                  <a:pt x="2758" y="370"/>
                </a:lnTo>
                <a:lnTo>
                  <a:pt x="2730" y="368"/>
                </a:lnTo>
                <a:lnTo>
                  <a:pt x="2700" y="368"/>
                </a:lnTo>
                <a:lnTo>
                  <a:pt x="2700" y="368"/>
                </a:lnTo>
                <a:lnTo>
                  <a:pt x="2654" y="370"/>
                </a:lnTo>
                <a:lnTo>
                  <a:pt x="2608" y="374"/>
                </a:lnTo>
                <a:lnTo>
                  <a:pt x="2564" y="384"/>
                </a:lnTo>
                <a:lnTo>
                  <a:pt x="2522" y="396"/>
                </a:lnTo>
                <a:lnTo>
                  <a:pt x="2482" y="410"/>
                </a:lnTo>
                <a:lnTo>
                  <a:pt x="2442" y="428"/>
                </a:lnTo>
                <a:lnTo>
                  <a:pt x="2404" y="450"/>
                </a:lnTo>
                <a:lnTo>
                  <a:pt x="2366" y="472"/>
                </a:lnTo>
                <a:lnTo>
                  <a:pt x="2366" y="472"/>
                </a:lnTo>
                <a:lnTo>
                  <a:pt x="2334" y="420"/>
                </a:lnTo>
                <a:lnTo>
                  <a:pt x="2296" y="372"/>
                </a:lnTo>
                <a:lnTo>
                  <a:pt x="2256" y="324"/>
                </a:lnTo>
                <a:lnTo>
                  <a:pt x="2214" y="280"/>
                </a:lnTo>
                <a:lnTo>
                  <a:pt x="2168" y="238"/>
                </a:lnTo>
                <a:lnTo>
                  <a:pt x="2120" y="198"/>
                </a:lnTo>
                <a:lnTo>
                  <a:pt x="2070" y="164"/>
                </a:lnTo>
                <a:lnTo>
                  <a:pt x="2018" y="130"/>
                </a:lnTo>
                <a:lnTo>
                  <a:pt x="1962" y="102"/>
                </a:lnTo>
                <a:lnTo>
                  <a:pt x="1906" y="76"/>
                </a:lnTo>
                <a:lnTo>
                  <a:pt x="1848" y="54"/>
                </a:lnTo>
                <a:lnTo>
                  <a:pt x="1786" y="34"/>
                </a:lnTo>
                <a:lnTo>
                  <a:pt x="1724" y="20"/>
                </a:lnTo>
                <a:lnTo>
                  <a:pt x="1662" y="10"/>
                </a:lnTo>
                <a:lnTo>
                  <a:pt x="1596" y="2"/>
                </a:lnTo>
                <a:lnTo>
                  <a:pt x="1530" y="0"/>
                </a:lnTo>
                <a:lnTo>
                  <a:pt x="1530" y="0"/>
                </a:lnTo>
                <a:lnTo>
                  <a:pt x="1480" y="2"/>
                </a:lnTo>
                <a:lnTo>
                  <a:pt x="1430" y="6"/>
                </a:lnTo>
                <a:lnTo>
                  <a:pt x="1382" y="12"/>
                </a:lnTo>
                <a:lnTo>
                  <a:pt x="1334" y="20"/>
                </a:lnTo>
                <a:lnTo>
                  <a:pt x="1286" y="32"/>
                </a:lnTo>
                <a:lnTo>
                  <a:pt x="1240" y="44"/>
                </a:lnTo>
                <a:lnTo>
                  <a:pt x="1194" y="60"/>
                </a:lnTo>
                <a:lnTo>
                  <a:pt x="1150" y="78"/>
                </a:lnTo>
                <a:lnTo>
                  <a:pt x="1106" y="96"/>
                </a:lnTo>
                <a:lnTo>
                  <a:pt x="1064" y="118"/>
                </a:lnTo>
                <a:lnTo>
                  <a:pt x="1024" y="142"/>
                </a:lnTo>
                <a:lnTo>
                  <a:pt x="984" y="168"/>
                </a:lnTo>
                <a:lnTo>
                  <a:pt x="946" y="194"/>
                </a:lnTo>
                <a:lnTo>
                  <a:pt x="908" y="224"/>
                </a:lnTo>
                <a:lnTo>
                  <a:pt x="874" y="254"/>
                </a:lnTo>
                <a:lnTo>
                  <a:pt x="840" y="286"/>
                </a:lnTo>
                <a:lnTo>
                  <a:pt x="808" y="320"/>
                </a:lnTo>
                <a:lnTo>
                  <a:pt x="776" y="356"/>
                </a:lnTo>
                <a:lnTo>
                  <a:pt x="748" y="394"/>
                </a:lnTo>
                <a:lnTo>
                  <a:pt x="720" y="432"/>
                </a:lnTo>
                <a:lnTo>
                  <a:pt x="694" y="470"/>
                </a:lnTo>
                <a:lnTo>
                  <a:pt x="672" y="512"/>
                </a:lnTo>
                <a:lnTo>
                  <a:pt x="650" y="554"/>
                </a:lnTo>
                <a:lnTo>
                  <a:pt x="630" y="598"/>
                </a:lnTo>
                <a:lnTo>
                  <a:pt x="612" y="642"/>
                </a:lnTo>
                <a:lnTo>
                  <a:pt x="598" y="688"/>
                </a:lnTo>
                <a:lnTo>
                  <a:pt x="584" y="734"/>
                </a:lnTo>
                <a:lnTo>
                  <a:pt x="574" y="780"/>
                </a:lnTo>
                <a:lnTo>
                  <a:pt x="564" y="828"/>
                </a:lnTo>
                <a:lnTo>
                  <a:pt x="558" y="878"/>
                </a:lnTo>
                <a:lnTo>
                  <a:pt x="554" y="928"/>
                </a:lnTo>
                <a:lnTo>
                  <a:pt x="554" y="978"/>
                </a:lnTo>
                <a:lnTo>
                  <a:pt x="554" y="978"/>
                </a:lnTo>
                <a:lnTo>
                  <a:pt x="554" y="1012"/>
                </a:lnTo>
                <a:lnTo>
                  <a:pt x="556" y="1046"/>
                </a:lnTo>
                <a:lnTo>
                  <a:pt x="556" y="1046"/>
                </a:lnTo>
                <a:lnTo>
                  <a:pt x="556" y="1054"/>
                </a:lnTo>
                <a:lnTo>
                  <a:pt x="560" y="1056"/>
                </a:lnTo>
                <a:lnTo>
                  <a:pt x="560" y="1056"/>
                </a:lnTo>
                <a:lnTo>
                  <a:pt x="502" y="1074"/>
                </a:lnTo>
                <a:lnTo>
                  <a:pt x="444" y="1094"/>
                </a:lnTo>
                <a:lnTo>
                  <a:pt x="388" y="1120"/>
                </a:lnTo>
                <a:lnTo>
                  <a:pt x="336" y="1148"/>
                </a:lnTo>
                <a:lnTo>
                  <a:pt x="288" y="1180"/>
                </a:lnTo>
                <a:lnTo>
                  <a:pt x="242" y="1214"/>
                </a:lnTo>
                <a:lnTo>
                  <a:pt x="198" y="1252"/>
                </a:lnTo>
                <a:lnTo>
                  <a:pt x="158" y="1292"/>
                </a:lnTo>
                <a:lnTo>
                  <a:pt x="124" y="1336"/>
                </a:lnTo>
                <a:lnTo>
                  <a:pt x="106" y="1360"/>
                </a:lnTo>
                <a:lnTo>
                  <a:pt x="92" y="1384"/>
                </a:lnTo>
                <a:lnTo>
                  <a:pt x="78" y="1408"/>
                </a:lnTo>
                <a:lnTo>
                  <a:pt x="64" y="1432"/>
                </a:lnTo>
                <a:lnTo>
                  <a:pt x="52" y="1458"/>
                </a:lnTo>
                <a:lnTo>
                  <a:pt x="42" y="1484"/>
                </a:lnTo>
                <a:lnTo>
                  <a:pt x="32" y="1510"/>
                </a:lnTo>
                <a:lnTo>
                  <a:pt x="24" y="1538"/>
                </a:lnTo>
                <a:lnTo>
                  <a:pt x="16" y="1566"/>
                </a:lnTo>
                <a:lnTo>
                  <a:pt x="10" y="1594"/>
                </a:lnTo>
                <a:lnTo>
                  <a:pt x="6" y="1622"/>
                </a:lnTo>
                <a:lnTo>
                  <a:pt x="2" y="1652"/>
                </a:lnTo>
                <a:lnTo>
                  <a:pt x="0" y="1682"/>
                </a:lnTo>
                <a:lnTo>
                  <a:pt x="0" y="1712"/>
                </a:lnTo>
                <a:lnTo>
                  <a:pt x="0" y="1712"/>
                </a:lnTo>
                <a:lnTo>
                  <a:pt x="0" y="1748"/>
                </a:lnTo>
                <a:lnTo>
                  <a:pt x="2" y="1782"/>
                </a:lnTo>
                <a:lnTo>
                  <a:pt x="8" y="1816"/>
                </a:lnTo>
                <a:lnTo>
                  <a:pt x="14" y="1848"/>
                </a:lnTo>
                <a:lnTo>
                  <a:pt x="22" y="1880"/>
                </a:lnTo>
                <a:lnTo>
                  <a:pt x="32" y="1912"/>
                </a:lnTo>
                <a:lnTo>
                  <a:pt x="44" y="1942"/>
                </a:lnTo>
                <a:lnTo>
                  <a:pt x="58" y="1970"/>
                </a:lnTo>
                <a:lnTo>
                  <a:pt x="72" y="1998"/>
                </a:lnTo>
                <a:lnTo>
                  <a:pt x="88" y="2026"/>
                </a:lnTo>
                <a:lnTo>
                  <a:pt x="106" y="2052"/>
                </a:lnTo>
                <a:lnTo>
                  <a:pt x="126" y="2076"/>
                </a:lnTo>
                <a:lnTo>
                  <a:pt x="146" y="2100"/>
                </a:lnTo>
                <a:lnTo>
                  <a:pt x="170" y="2124"/>
                </a:lnTo>
                <a:lnTo>
                  <a:pt x="192" y="2146"/>
                </a:lnTo>
                <a:lnTo>
                  <a:pt x="218" y="2166"/>
                </a:lnTo>
                <a:lnTo>
                  <a:pt x="244" y="2186"/>
                </a:lnTo>
                <a:lnTo>
                  <a:pt x="270" y="2204"/>
                </a:lnTo>
                <a:lnTo>
                  <a:pt x="298" y="2222"/>
                </a:lnTo>
                <a:lnTo>
                  <a:pt x="328" y="2238"/>
                </a:lnTo>
                <a:lnTo>
                  <a:pt x="358" y="2252"/>
                </a:lnTo>
                <a:lnTo>
                  <a:pt x="388" y="2266"/>
                </a:lnTo>
                <a:lnTo>
                  <a:pt x="420" y="2278"/>
                </a:lnTo>
                <a:lnTo>
                  <a:pt x="454" y="2290"/>
                </a:lnTo>
                <a:lnTo>
                  <a:pt x="488" y="2300"/>
                </a:lnTo>
                <a:lnTo>
                  <a:pt x="522" y="2308"/>
                </a:lnTo>
                <a:lnTo>
                  <a:pt x="558" y="2316"/>
                </a:lnTo>
                <a:lnTo>
                  <a:pt x="594" y="2322"/>
                </a:lnTo>
                <a:lnTo>
                  <a:pt x="630" y="2326"/>
                </a:lnTo>
                <a:lnTo>
                  <a:pt x="668" y="2330"/>
                </a:lnTo>
                <a:lnTo>
                  <a:pt x="706" y="2332"/>
                </a:lnTo>
                <a:lnTo>
                  <a:pt x="744" y="2332"/>
                </a:lnTo>
                <a:lnTo>
                  <a:pt x="3026" y="2332"/>
                </a:lnTo>
                <a:lnTo>
                  <a:pt x="3026" y="2332"/>
                </a:lnTo>
                <a:lnTo>
                  <a:pt x="3106" y="2322"/>
                </a:lnTo>
                <a:lnTo>
                  <a:pt x="3182" y="2308"/>
                </a:lnTo>
                <a:lnTo>
                  <a:pt x="3256" y="2292"/>
                </a:lnTo>
                <a:lnTo>
                  <a:pt x="3326" y="2272"/>
                </a:lnTo>
                <a:lnTo>
                  <a:pt x="3360" y="2260"/>
                </a:lnTo>
                <a:lnTo>
                  <a:pt x="3394" y="2248"/>
                </a:lnTo>
                <a:lnTo>
                  <a:pt x="3426" y="2234"/>
                </a:lnTo>
                <a:lnTo>
                  <a:pt x="3456" y="2220"/>
                </a:lnTo>
                <a:lnTo>
                  <a:pt x="3486" y="2204"/>
                </a:lnTo>
                <a:lnTo>
                  <a:pt x="3516" y="2188"/>
                </a:lnTo>
                <a:lnTo>
                  <a:pt x="3544" y="2170"/>
                </a:lnTo>
                <a:lnTo>
                  <a:pt x="3570" y="2152"/>
                </a:lnTo>
                <a:lnTo>
                  <a:pt x="3594" y="2132"/>
                </a:lnTo>
                <a:lnTo>
                  <a:pt x="3618" y="2112"/>
                </a:lnTo>
                <a:lnTo>
                  <a:pt x="3640" y="2090"/>
                </a:lnTo>
                <a:lnTo>
                  <a:pt x="3662" y="2068"/>
                </a:lnTo>
                <a:lnTo>
                  <a:pt x="3682" y="2044"/>
                </a:lnTo>
                <a:lnTo>
                  <a:pt x="3700" y="2018"/>
                </a:lnTo>
                <a:lnTo>
                  <a:pt x="3716" y="1992"/>
                </a:lnTo>
                <a:lnTo>
                  <a:pt x="3732" y="1964"/>
                </a:lnTo>
                <a:lnTo>
                  <a:pt x="3744" y="1936"/>
                </a:lnTo>
                <a:lnTo>
                  <a:pt x="3756" y="1906"/>
                </a:lnTo>
                <a:lnTo>
                  <a:pt x="3766" y="1876"/>
                </a:lnTo>
                <a:lnTo>
                  <a:pt x="3774" y="1844"/>
                </a:lnTo>
                <a:lnTo>
                  <a:pt x="3782" y="1810"/>
                </a:lnTo>
                <a:lnTo>
                  <a:pt x="3786" y="1774"/>
                </a:lnTo>
                <a:lnTo>
                  <a:pt x="3790" y="1738"/>
                </a:lnTo>
                <a:lnTo>
                  <a:pt x="3790" y="1700"/>
                </a:lnTo>
                <a:close/>
              </a:path>
            </a:pathLst>
          </a:custGeom>
          <a:solidFill>
            <a:schemeClr val="bg2">
              <a:lumMod val="20000"/>
              <a:lumOff val="80000"/>
            </a:schemeClr>
          </a:solidFill>
          <a:ln>
            <a:noFill/>
          </a:ln>
        </p:spPr>
        <p:txBody>
          <a:bodyPr vert="horz" wrap="square" lIns="87855" tIns="43927" rIns="87855" bIns="43927"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192"/>
            <a:endParaRPr lang="en-US" sz="1152" dirty="0">
              <a:solidFill>
                <a:srgbClr val="505050"/>
              </a:solidFill>
            </a:endParaRPr>
          </a:p>
        </p:txBody>
      </p:sp>
      <p:sp>
        <p:nvSpPr>
          <p:cNvPr id="16" name="Text Placeholder 2"/>
          <p:cNvSpPr txBox="1">
            <a:spLocks/>
          </p:cNvSpPr>
          <p:nvPr/>
        </p:nvSpPr>
        <p:spPr>
          <a:xfrm>
            <a:off x="8349728" y="5205390"/>
            <a:ext cx="2236263" cy="445579"/>
          </a:xfrm>
          <a:prstGeom prst="rect">
            <a:avLst/>
          </a:prstGeom>
        </p:spPr>
        <p:txBody>
          <a:bodyPr lIns="179259" tIns="143407" rIns="179259" bIns="143407"/>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914192">
              <a:buNone/>
            </a:pPr>
            <a:r>
              <a:rPr lang="en-US" sz="2353" dirty="0">
                <a:gradFill>
                  <a:gsLst>
                    <a:gs pos="87611">
                      <a:srgbClr val="FFFFFF"/>
                    </a:gs>
                    <a:gs pos="58000">
                      <a:srgbClr val="FFFFFF"/>
                    </a:gs>
                  </a:gsLst>
                  <a:lin ang="5400000" scaled="0"/>
                </a:gradFill>
                <a:latin typeface="Segoe UI Semibold" panose="020B0702040204020203" pitchFamily="34" charset="0"/>
                <a:cs typeface="Segoe UI Semibold" panose="020B0702040204020203" pitchFamily="34" charset="0"/>
              </a:rPr>
              <a:t>DocumentDB</a:t>
            </a:r>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97098" y="3890117"/>
            <a:ext cx="941521" cy="1049182"/>
          </a:xfrm>
          <a:prstGeom prst="rect">
            <a:avLst/>
          </a:prstGeom>
        </p:spPr>
      </p:pic>
      <p:pic>
        <p:nvPicPr>
          <p:cNvPr id="12" name="Content Placeholder 3"/>
          <p:cNvPicPr>
            <a:picLocks noGrp="1" noChangeAspect="1"/>
          </p:cNvPicPr>
          <p:nvPr/>
        </p:nvPicPr>
        <p:blipFill rotWithShape="1">
          <a:blip r:embed="rId4" cstate="print">
            <a:extLst>
              <a:ext uri="{28A0092B-C50C-407E-A947-70E740481C1C}">
                <a14:useLocalDpi xmlns:a14="http://schemas.microsoft.com/office/drawing/2010/main" val="0"/>
              </a:ext>
            </a:extLst>
          </a:blip>
          <a:srcRect l="35867" t="27107" r="49744" b="56211"/>
          <a:stretch/>
        </p:blipFill>
        <p:spPr>
          <a:xfrm>
            <a:off x="1424631" y="4421966"/>
            <a:ext cx="958806" cy="597532"/>
          </a:xfrm>
          <a:prstGeom prst="rect">
            <a:avLst/>
          </a:prstGeom>
        </p:spPr>
      </p:pic>
      <p:cxnSp>
        <p:nvCxnSpPr>
          <p:cNvPr id="5" name="Straight Connector 4"/>
          <p:cNvCxnSpPr/>
          <p:nvPr/>
        </p:nvCxnSpPr>
        <p:spPr>
          <a:xfrm>
            <a:off x="2545002" y="4318990"/>
            <a:ext cx="0" cy="70050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a:stCxn id="2" idx="3"/>
          </p:cNvCxnSpPr>
          <p:nvPr/>
        </p:nvCxnSpPr>
        <p:spPr>
          <a:xfrm flipV="1">
            <a:off x="5308586" y="4687499"/>
            <a:ext cx="2390127" cy="1"/>
          </a:xfrm>
          <a:prstGeom prst="straightConnector1">
            <a:avLst/>
          </a:prstGeom>
          <a:ln w="28575">
            <a:solidFill>
              <a:schemeClr val="tx1"/>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308586" y="4284535"/>
            <a:ext cx="2240744" cy="479676"/>
          </a:xfrm>
          <a:prstGeom prst="rect">
            <a:avLst/>
          </a:prstGeom>
          <a:noFill/>
        </p:spPr>
        <p:txBody>
          <a:bodyPr wrap="square" lIns="179259" tIns="143407" rIns="179259" bIns="143407" rtlCol="0">
            <a:spAutoFit/>
          </a:bodyPr>
          <a:lstStyle/>
          <a:p>
            <a:pPr defTabSz="896214">
              <a:lnSpc>
                <a:spcPct val="90000"/>
              </a:lnSpc>
              <a:spcAft>
                <a:spcPts val="588"/>
              </a:spcAft>
            </a:pPr>
            <a:r>
              <a:rPr lang="en-US" sz="1371" kern="0" dirty="0">
                <a:gradFill>
                  <a:gsLst>
                    <a:gs pos="2917">
                      <a:srgbClr val="FFFFFF"/>
                    </a:gs>
                    <a:gs pos="30000">
                      <a:srgbClr val="FFFFFF"/>
                    </a:gs>
                  </a:gsLst>
                  <a:lin ang="5400000" scaled="0"/>
                </a:gradFill>
                <a:latin typeface="Consolas" panose="020B0609020204030204" pitchFamily="49" charset="0"/>
              </a:rPr>
              <a:t>REST over HTTPS/TCP</a:t>
            </a:r>
          </a:p>
        </p:txBody>
      </p:sp>
      <p:sp>
        <p:nvSpPr>
          <p:cNvPr id="17" name="Rectangle 16"/>
          <p:cNvSpPr/>
          <p:nvPr/>
        </p:nvSpPr>
        <p:spPr bwMode="auto">
          <a:xfrm>
            <a:off x="1200555" y="3050992"/>
            <a:ext cx="4108031" cy="1035783"/>
          </a:xfrm>
          <a:prstGeom prst="rect">
            <a:avLst/>
          </a:prstGeom>
          <a:solidFill>
            <a:srgbClr val="B8D43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a:lnSpc>
                <a:spcPct val="90000"/>
              </a:lnSpc>
            </a:pPr>
            <a:endParaRPr lang="en-US" sz="1765" kern="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8" name="Content Placeholder 3"/>
          <p:cNvPicPr>
            <a:picLocks noGrp="1" noChangeAspect="1"/>
          </p:cNvPicPr>
          <p:nvPr/>
        </p:nvPicPr>
        <p:blipFill rotWithShape="1">
          <a:blip r:embed="rId5" cstate="print">
            <a:extLst>
              <a:ext uri="{28A0092B-C50C-407E-A947-70E740481C1C}">
                <a14:useLocalDpi xmlns:a14="http://schemas.microsoft.com/office/drawing/2010/main" val="0"/>
              </a:ext>
            </a:extLst>
          </a:blip>
          <a:srcRect l="35868" t="27107" r="48440" b="56211"/>
          <a:stretch/>
        </p:blipFill>
        <p:spPr>
          <a:xfrm>
            <a:off x="1424630" y="3303350"/>
            <a:ext cx="1045681" cy="597532"/>
          </a:xfrm>
          <a:prstGeom prst="rect">
            <a:avLst/>
          </a:prstGeom>
        </p:spPr>
      </p:pic>
      <p:cxnSp>
        <p:nvCxnSpPr>
          <p:cNvPr id="19" name="Straight Connector 18"/>
          <p:cNvCxnSpPr/>
          <p:nvPr/>
        </p:nvCxnSpPr>
        <p:spPr>
          <a:xfrm>
            <a:off x="2545002" y="3200374"/>
            <a:ext cx="0" cy="70050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17" idx="3"/>
          </p:cNvCxnSpPr>
          <p:nvPr/>
        </p:nvCxnSpPr>
        <p:spPr>
          <a:xfrm>
            <a:off x="5308588" y="3568884"/>
            <a:ext cx="2912968" cy="3193"/>
          </a:xfrm>
          <a:prstGeom prst="straightConnector1">
            <a:avLst/>
          </a:prstGeom>
          <a:ln w="28575">
            <a:solidFill>
              <a:schemeClr val="tx1"/>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5308587" y="3165919"/>
            <a:ext cx="2838277" cy="479676"/>
          </a:xfrm>
          <a:prstGeom prst="rect">
            <a:avLst/>
          </a:prstGeom>
          <a:noFill/>
        </p:spPr>
        <p:txBody>
          <a:bodyPr wrap="square" lIns="179259" tIns="143407" rIns="179259" bIns="143407" rtlCol="0">
            <a:spAutoFit/>
          </a:bodyPr>
          <a:lstStyle/>
          <a:p>
            <a:pPr defTabSz="896214">
              <a:lnSpc>
                <a:spcPct val="90000"/>
              </a:lnSpc>
              <a:spcAft>
                <a:spcPts val="588"/>
              </a:spcAft>
            </a:pPr>
            <a:r>
              <a:rPr lang="en-US" sz="1371" kern="0" dirty="0">
                <a:gradFill>
                  <a:gsLst>
                    <a:gs pos="2917">
                      <a:srgbClr val="FFFFFF"/>
                    </a:gs>
                    <a:gs pos="30000">
                      <a:srgbClr val="FFFFFF"/>
                    </a:gs>
                  </a:gsLst>
                  <a:lin ang="5400000" scaled="0"/>
                </a:gradFill>
                <a:latin typeface="Consolas" panose="020B0609020204030204" pitchFamily="49" charset="0"/>
              </a:rPr>
              <a:t>MongoDB wire protocol</a:t>
            </a:r>
          </a:p>
        </p:txBody>
      </p:sp>
      <p:pic>
        <p:nvPicPr>
          <p:cNvPr id="7" name="Picture 6"/>
          <p:cNvPicPr>
            <a:picLocks noChangeAspect="1"/>
          </p:cNvPicPr>
          <p:nvPr/>
        </p:nvPicPr>
        <p:blipFill>
          <a:blip r:embed="rId6"/>
          <a:stretch>
            <a:fillRect/>
          </a:stretch>
        </p:blipFill>
        <p:spPr>
          <a:xfrm>
            <a:off x="1271671" y="3200373"/>
            <a:ext cx="1251082" cy="773396"/>
          </a:xfrm>
          <a:prstGeom prst="rect">
            <a:avLst/>
          </a:prstGeom>
        </p:spPr>
      </p:pic>
      <p:sp>
        <p:nvSpPr>
          <p:cNvPr id="22" name="TextBox 21"/>
          <p:cNvSpPr txBox="1"/>
          <p:nvPr/>
        </p:nvSpPr>
        <p:spPr>
          <a:xfrm>
            <a:off x="2864762" y="3700359"/>
            <a:ext cx="2014429" cy="452526"/>
          </a:xfrm>
          <a:prstGeom prst="rect">
            <a:avLst/>
          </a:prstGeom>
          <a:noFill/>
        </p:spPr>
        <p:txBody>
          <a:bodyPr wrap="square" lIns="179259" tIns="143407" rIns="179259" bIns="143407" rtlCol="0">
            <a:spAutoFit/>
          </a:bodyPr>
          <a:lstStyle/>
          <a:p>
            <a:pPr defTabSz="896214">
              <a:lnSpc>
                <a:spcPct val="90000"/>
              </a:lnSpc>
              <a:spcAft>
                <a:spcPts val="588"/>
              </a:spcAft>
            </a:pPr>
            <a:r>
              <a:rPr lang="en-US" sz="1175" kern="0" dirty="0">
                <a:gradFill>
                  <a:gsLst>
                    <a:gs pos="2917">
                      <a:srgbClr val="FFFFFF"/>
                    </a:gs>
                    <a:gs pos="30000">
                      <a:srgbClr val="FFFFFF"/>
                    </a:gs>
                  </a:gsLst>
                  <a:lin ang="5400000" scaled="0"/>
                </a:gradFill>
                <a:latin typeface="Consolas" panose="020B0609020204030204" pitchFamily="49" charset="0"/>
              </a:rPr>
              <a:t>drivers for MongoDB</a:t>
            </a:r>
          </a:p>
        </p:txBody>
      </p:sp>
      <p:pic>
        <p:nvPicPr>
          <p:cNvPr id="23" name="Picture 2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900533" y="4076989"/>
            <a:ext cx="764842" cy="764842"/>
          </a:xfrm>
          <a:prstGeom prst="rect">
            <a:avLst/>
          </a:prstGeom>
        </p:spPr>
      </p:pic>
      <p:pic>
        <p:nvPicPr>
          <p:cNvPr id="24" name="Picture 2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064383" y="4039546"/>
            <a:ext cx="764842" cy="764842"/>
          </a:xfrm>
          <a:prstGeom prst="rect">
            <a:avLst/>
          </a:prstGeom>
        </p:spPr>
      </p:pic>
      <p:sp>
        <p:nvSpPr>
          <p:cNvPr id="25" name="TextBox 24"/>
          <p:cNvSpPr txBox="1"/>
          <p:nvPr/>
        </p:nvSpPr>
        <p:spPr>
          <a:xfrm>
            <a:off x="2863359" y="4574841"/>
            <a:ext cx="754755" cy="534041"/>
          </a:xfrm>
          <a:prstGeom prst="rect">
            <a:avLst/>
          </a:prstGeom>
          <a:noFill/>
        </p:spPr>
        <p:txBody>
          <a:bodyPr wrap="none" lIns="179259" tIns="143407" rIns="179259" bIns="143407" rtlCol="0">
            <a:spAutoFit/>
          </a:bodyPr>
          <a:lstStyle/>
          <a:p>
            <a:pPr defTabSz="896214">
              <a:lnSpc>
                <a:spcPct val="90000"/>
              </a:lnSpc>
              <a:spcAft>
                <a:spcPts val="588"/>
              </a:spcAft>
            </a:pPr>
            <a:r>
              <a:rPr lang="en-US" sz="1765" kern="0" dirty="0">
                <a:solidFill>
                  <a:srgbClr val="7D7D7D"/>
                </a:solidFill>
              </a:rPr>
              <a:t>Java</a:t>
            </a:r>
          </a:p>
        </p:txBody>
      </p:sp>
      <p:sp>
        <p:nvSpPr>
          <p:cNvPr id="26" name="TextBox 25"/>
          <p:cNvSpPr txBox="1"/>
          <p:nvPr/>
        </p:nvSpPr>
        <p:spPr>
          <a:xfrm>
            <a:off x="3933883" y="4581202"/>
            <a:ext cx="786815" cy="534041"/>
          </a:xfrm>
          <a:prstGeom prst="rect">
            <a:avLst/>
          </a:prstGeom>
          <a:noFill/>
        </p:spPr>
        <p:txBody>
          <a:bodyPr wrap="none" lIns="179259" tIns="143407" rIns="179259" bIns="143407" rtlCol="0">
            <a:spAutoFit/>
          </a:bodyPr>
          <a:lstStyle/>
          <a:p>
            <a:pPr defTabSz="896214">
              <a:lnSpc>
                <a:spcPct val="90000"/>
              </a:lnSpc>
              <a:spcAft>
                <a:spcPts val="588"/>
              </a:spcAft>
            </a:pPr>
            <a:r>
              <a:rPr lang="en-US" sz="1765" kern="0" dirty="0">
                <a:solidFill>
                  <a:srgbClr val="7D7D7D"/>
                </a:solidFill>
              </a:rPr>
              <a:t>.NET</a:t>
            </a:r>
          </a:p>
        </p:txBody>
      </p:sp>
      <p:pic>
        <p:nvPicPr>
          <p:cNvPr id="27" name="Picture 2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683977" y="2961278"/>
            <a:ext cx="764842" cy="764842"/>
          </a:xfrm>
          <a:prstGeom prst="rect">
            <a:avLst/>
          </a:prstGeom>
        </p:spPr>
      </p:pic>
      <p:pic>
        <p:nvPicPr>
          <p:cNvPr id="28" name="Picture 2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580274" y="2923836"/>
            <a:ext cx="764842" cy="764842"/>
          </a:xfrm>
          <a:prstGeom prst="rect">
            <a:avLst/>
          </a:prstGeom>
        </p:spPr>
      </p:pic>
      <p:sp>
        <p:nvSpPr>
          <p:cNvPr id="29" name="TextBox 28"/>
          <p:cNvSpPr txBox="1"/>
          <p:nvPr/>
        </p:nvSpPr>
        <p:spPr>
          <a:xfrm>
            <a:off x="2777957" y="3356111"/>
            <a:ext cx="754755" cy="534041"/>
          </a:xfrm>
          <a:prstGeom prst="rect">
            <a:avLst/>
          </a:prstGeom>
          <a:noFill/>
        </p:spPr>
        <p:txBody>
          <a:bodyPr wrap="none" lIns="179259" tIns="143407" rIns="179259" bIns="143407" rtlCol="0">
            <a:spAutoFit/>
          </a:bodyPr>
          <a:lstStyle/>
          <a:p>
            <a:pPr defTabSz="896214">
              <a:lnSpc>
                <a:spcPct val="90000"/>
              </a:lnSpc>
              <a:spcAft>
                <a:spcPts val="588"/>
              </a:spcAft>
            </a:pPr>
            <a:r>
              <a:rPr lang="en-US" sz="1765" kern="0" dirty="0">
                <a:solidFill>
                  <a:srgbClr val="7D7D7D"/>
                </a:solidFill>
              </a:rPr>
              <a:t>Java</a:t>
            </a:r>
          </a:p>
        </p:txBody>
      </p:sp>
      <p:sp>
        <p:nvSpPr>
          <p:cNvPr id="30" name="TextBox 29"/>
          <p:cNvSpPr txBox="1"/>
          <p:nvPr/>
        </p:nvSpPr>
        <p:spPr>
          <a:xfrm>
            <a:off x="4159577" y="3377578"/>
            <a:ext cx="786815" cy="534041"/>
          </a:xfrm>
          <a:prstGeom prst="rect">
            <a:avLst/>
          </a:prstGeom>
          <a:noFill/>
        </p:spPr>
        <p:txBody>
          <a:bodyPr wrap="none" lIns="179259" tIns="143407" rIns="179259" bIns="143407" rtlCol="0">
            <a:spAutoFit/>
          </a:bodyPr>
          <a:lstStyle/>
          <a:p>
            <a:pPr defTabSz="896214">
              <a:lnSpc>
                <a:spcPct val="90000"/>
              </a:lnSpc>
              <a:spcAft>
                <a:spcPts val="588"/>
              </a:spcAft>
            </a:pPr>
            <a:r>
              <a:rPr lang="en-US" sz="1765" kern="0" dirty="0">
                <a:solidFill>
                  <a:srgbClr val="7D7D7D"/>
                </a:solidFill>
              </a:rPr>
              <a:t>.NET</a:t>
            </a:r>
          </a:p>
        </p:txBody>
      </p:sp>
      <p:sp>
        <p:nvSpPr>
          <p:cNvPr id="31" name="TextBox 30"/>
          <p:cNvSpPr txBox="1"/>
          <p:nvPr/>
        </p:nvSpPr>
        <p:spPr>
          <a:xfrm>
            <a:off x="4206135" y="3071726"/>
            <a:ext cx="825288" cy="534041"/>
          </a:xfrm>
          <a:prstGeom prst="rect">
            <a:avLst/>
          </a:prstGeom>
          <a:noFill/>
        </p:spPr>
        <p:txBody>
          <a:bodyPr wrap="none" lIns="179259" tIns="143407" rIns="179259" bIns="143407" rtlCol="0">
            <a:spAutoFit/>
          </a:bodyPr>
          <a:lstStyle/>
          <a:p>
            <a:pPr defTabSz="896214">
              <a:lnSpc>
                <a:spcPct val="90000"/>
              </a:lnSpc>
              <a:spcAft>
                <a:spcPts val="588"/>
              </a:spcAft>
            </a:pPr>
            <a:r>
              <a:rPr lang="en-US" sz="1765" kern="0" dirty="0">
                <a:solidFill>
                  <a:srgbClr val="7D7D7D"/>
                </a:solidFill>
              </a:rPr>
              <a:t>Ruby</a:t>
            </a:r>
          </a:p>
        </p:txBody>
      </p:sp>
      <p:pic>
        <p:nvPicPr>
          <p:cNvPr id="4" name="Picture 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550267" y="3365129"/>
            <a:ext cx="552660" cy="552660"/>
          </a:xfrm>
          <a:prstGeom prst="rect">
            <a:avLst/>
          </a:prstGeom>
        </p:spPr>
      </p:pic>
      <p:sp>
        <p:nvSpPr>
          <p:cNvPr id="9" name="TextBox 8"/>
          <p:cNvSpPr txBox="1"/>
          <p:nvPr/>
        </p:nvSpPr>
        <p:spPr>
          <a:xfrm>
            <a:off x="4744488" y="3190773"/>
            <a:ext cx="514455" cy="529237"/>
          </a:xfrm>
          <a:prstGeom prst="rect">
            <a:avLst/>
          </a:prstGeom>
          <a:noFill/>
        </p:spPr>
        <p:txBody>
          <a:bodyPr wrap="none" lIns="179259" tIns="143407" rIns="179259" bIns="143407" rtlCol="0">
            <a:spAutoFit/>
          </a:bodyPr>
          <a:lstStyle/>
          <a:p>
            <a:pPr defTabSz="896214">
              <a:lnSpc>
                <a:spcPct val="90000"/>
              </a:lnSpc>
              <a:spcAft>
                <a:spcPts val="588"/>
              </a:spcAft>
            </a:pPr>
            <a:r>
              <a:rPr lang="en-US" sz="1765" kern="0" dirty="0">
                <a:solidFill>
                  <a:srgbClr val="7D7D7D"/>
                </a:solidFill>
              </a:rPr>
              <a:t>…</a:t>
            </a:r>
          </a:p>
        </p:txBody>
      </p:sp>
      <p:sp>
        <p:nvSpPr>
          <p:cNvPr id="6" name="Title 5"/>
          <p:cNvSpPr>
            <a:spLocks noGrp="1"/>
          </p:cNvSpPr>
          <p:nvPr>
            <p:ph type="title"/>
          </p:nvPr>
        </p:nvSpPr>
        <p:spPr/>
        <p:txBody>
          <a:bodyPr/>
          <a:lstStyle/>
          <a:p>
            <a:r>
              <a:rPr lang="en-US" dirty="0" err="1"/>
              <a:t>DocumentDB</a:t>
            </a:r>
            <a:r>
              <a:rPr lang="en-US" dirty="0"/>
              <a:t>: Tools, SDKs and protocol support for MongoDB</a:t>
            </a:r>
          </a:p>
        </p:txBody>
      </p:sp>
    </p:spTree>
    <p:extLst>
      <p:ext uri="{BB962C8B-B14F-4D97-AF65-F5344CB8AC3E}">
        <p14:creationId xmlns:p14="http://schemas.microsoft.com/office/powerpoint/2010/main" val="567338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Now, Let’s get some Intelligence into our app!</a:t>
            </a:r>
          </a:p>
        </p:txBody>
      </p:sp>
      <p:sp>
        <p:nvSpPr>
          <p:cNvPr id="3" name="Text Placeholder 2"/>
          <p:cNvSpPr>
            <a:spLocks noGrp="1"/>
          </p:cNvSpPr>
          <p:nvPr>
            <p:ph type="body" idx="4294967295"/>
          </p:nvPr>
        </p:nvSpPr>
        <p:spPr/>
        <p:txBody>
          <a:bodyPr/>
          <a:lstStyle/>
          <a:p>
            <a:r>
              <a:rPr lang="en-US" dirty="0"/>
              <a:t>Cognitive Services APIs provide services that your app can use no matter where it is hosted!</a:t>
            </a:r>
          </a:p>
          <a:p>
            <a:r>
              <a:rPr lang="en-US" dirty="0"/>
              <a:t>Vision – Detect faces, emotions and respond within your app</a:t>
            </a:r>
          </a:p>
          <a:p>
            <a:r>
              <a:rPr lang="en-US" dirty="0"/>
              <a:t>Speech – Recognize speech, translate to text. </a:t>
            </a:r>
          </a:p>
          <a:p>
            <a:r>
              <a:rPr lang="en-US" dirty="0"/>
              <a:t>Language – Spell Check, Linguistic analysis, Text Analytics. </a:t>
            </a:r>
          </a:p>
          <a:p>
            <a:r>
              <a:rPr lang="en-US" dirty="0"/>
              <a:t>Knowledge – Academic, Entity Linking, Knowledge Exploration, Recommendations</a:t>
            </a:r>
          </a:p>
          <a:p>
            <a:r>
              <a:rPr lang="en-US" dirty="0"/>
              <a:t>Search – Numerous Bing Search Services for Images, News, Videos, and general Web Search. </a:t>
            </a:r>
          </a:p>
        </p:txBody>
      </p:sp>
    </p:spTree>
    <p:extLst>
      <p:ext uri="{BB962C8B-B14F-4D97-AF65-F5344CB8AC3E}">
        <p14:creationId xmlns:p14="http://schemas.microsoft.com/office/powerpoint/2010/main" val="36608116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Setup</a:t>
            </a:r>
          </a:p>
        </p:txBody>
      </p:sp>
      <p:sp>
        <p:nvSpPr>
          <p:cNvPr id="3" name="Text Placeholder 2"/>
          <p:cNvSpPr>
            <a:spLocks noGrp="1"/>
          </p:cNvSpPr>
          <p:nvPr>
            <p:ph type="body" idx="4294967295"/>
          </p:nvPr>
        </p:nvSpPr>
        <p:spPr/>
        <p:txBody>
          <a:bodyPr/>
          <a:lstStyle/>
          <a:p>
            <a:r>
              <a:rPr lang="en-US" dirty="0"/>
              <a:t>You need an Azure Subscription (Various options to get them, Trial, </a:t>
            </a:r>
            <a:r>
              <a:rPr lang="en-US" dirty="0" err="1"/>
              <a:t>AzurePass</a:t>
            </a:r>
            <a:r>
              <a:rPr lang="en-US" dirty="0"/>
              <a:t>, Dev</a:t>
            </a:r>
            <a:r>
              <a:rPr lang="en-US" baseline="0" dirty="0"/>
              <a:t> Essentials, MSDN, Company Subscription)</a:t>
            </a:r>
          </a:p>
          <a:p>
            <a:pPr lvl="1"/>
            <a:r>
              <a:rPr lang="en-US" dirty="0"/>
              <a:t>NOTE: Will need this regardless of whether you host your app in Azure. This is to enable you to utilize the services within your app. </a:t>
            </a:r>
            <a:endParaRPr lang="en-US" baseline="0" dirty="0"/>
          </a:p>
          <a:p>
            <a:r>
              <a:rPr lang="en-US" baseline="0" dirty="0"/>
              <a:t>You will need to set up Application Keys for our Cognitive Services</a:t>
            </a:r>
          </a:p>
          <a:p>
            <a:pPr lvl="1"/>
            <a:r>
              <a:rPr lang="en-US" dirty="0"/>
              <a:t>[TODO: Insert Instructions Here OR Make a demo slide and show it]</a:t>
            </a:r>
          </a:p>
          <a:p>
            <a:pPr lvl="0"/>
            <a:endParaRPr lang="en-US" dirty="0"/>
          </a:p>
        </p:txBody>
      </p:sp>
    </p:spTree>
    <p:extLst>
      <p:ext uri="{BB962C8B-B14F-4D97-AF65-F5344CB8AC3E}">
        <p14:creationId xmlns:p14="http://schemas.microsoft.com/office/powerpoint/2010/main" val="15799388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69240" y="1186674"/>
            <a:ext cx="11474175" cy="1158629"/>
          </a:xfrm>
        </p:spPr>
        <p:txBody>
          <a:bodyPr/>
          <a:lstStyle/>
          <a:p>
            <a:r>
              <a:rPr lang="en-US" dirty="0"/>
              <a:t>Demo – Cognitive Services</a:t>
            </a:r>
          </a:p>
        </p:txBody>
      </p:sp>
      <p:sp>
        <p:nvSpPr>
          <p:cNvPr id="4" name="Text Placeholder 3"/>
          <p:cNvSpPr>
            <a:spLocks noGrp="1"/>
          </p:cNvSpPr>
          <p:nvPr>
            <p:ph type="body" sz="quarter" idx="12"/>
          </p:nvPr>
        </p:nvSpPr>
        <p:spPr/>
        <p:txBody>
          <a:bodyPr/>
          <a:lstStyle/>
          <a:p>
            <a:endParaRPr lang="en-US" dirty="0"/>
          </a:p>
        </p:txBody>
      </p:sp>
    </p:spTree>
    <p:extLst>
      <p:ext uri="{BB962C8B-B14F-4D97-AF65-F5344CB8AC3E}">
        <p14:creationId xmlns:p14="http://schemas.microsoft.com/office/powerpoint/2010/main" val="12492406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2423" y="1574359"/>
            <a:ext cx="6345140" cy="4758855"/>
          </a:xfrm>
          <a:prstGeom prst="rect">
            <a:avLst/>
          </a:prstGeom>
        </p:spPr>
      </p:pic>
      <p:sp>
        <p:nvSpPr>
          <p:cNvPr id="2" name="Title 1"/>
          <p:cNvSpPr>
            <a:spLocks noGrp="1"/>
          </p:cNvSpPr>
          <p:nvPr>
            <p:ph type="title"/>
          </p:nvPr>
        </p:nvSpPr>
        <p:spPr/>
        <p:txBody>
          <a:bodyPr/>
          <a:lstStyle/>
          <a:p>
            <a:r>
              <a:rPr lang="en-US" dirty="0"/>
              <a:t>Dogs and Cats – Living together !!!!</a:t>
            </a:r>
          </a:p>
        </p:txBody>
      </p:sp>
      <p:pic>
        <p:nvPicPr>
          <p:cNvPr id="3" name="Picture 2"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67119" y="4370953"/>
            <a:ext cx="5700754" cy="1519249"/>
          </a:xfrm>
          <a:prstGeom prst="rect">
            <a:avLst/>
          </a:prstGeom>
        </p:spPr>
      </p:pic>
      <p:pic>
        <p:nvPicPr>
          <p:cNvPr id="4" name="Picture 3"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38082" y="1516435"/>
            <a:ext cx="3779059" cy="2198894"/>
          </a:xfrm>
          <a:prstGeom prst="rect">
            <a:avLst/>
          </a:prstGeom>
        </p:spPr>
      </p:pic>
    </p:spTree>
    <p:extLst>
      <p:ext uri="{BB962C8B-B14F-4D97-AF65-F5344CB8AC3E}">
        <p14:creationId xmlns:p14="http://schemas.microsoft.com/office/powerpoint/2010/main" val="74238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a:t>We want to hear from YOU!</a:t>
            </a:r>
          </a:p>
        </p:txBody>
      </p:sp>
      <p:sp>
        <p:nvSpPr>
          <p:cNvPr id="10" name="Text Placeholder 9"/>
          <p:cNvSpPr>
            <a:spLocks noGrp="1"/>
          </p:cNvSpPr>
          <p:nvPr>
            <p:ph type="body" sz="quarter" idx="10"/>
          </p:nvPr>
        </p:nvSpPr>
        <p:spPr>
          <a:xfrm>
            <a:off x="269239" y="1189495"/>
            <a:ext cx="11653523" cy="5038830"/>
          </a:xfrm>
        </p:spPr>
        <p:txBody>
          <a:bodyPr/>
          <a:lstStyle/>
          <a:p>
            <a:pPr marL="560241" indent="-560241">
              <a:buFont typeface="Arial" panose="020B0604020202020204" pitchFamily="34" charset="0"/>
              <a:buChar char="•"/>
            </a:pPr>
            <a:r>
              <a:rPr lang="en-US" dirty="0"/>
              <a:t>SDK Feedback – </a:t>
            </a:r>
            <a:r>
              <a:rPr lang="en-US" dirty="0">
                <a:hlinkClick r:id="rId2"/>
              </a:rPr>
              <a:t>https://github.com/Azure/azure-sdk-for-node</a:t>
            </a:r>
            <a:r>
              <a:rPr lang="en-US" dirty="0"/>
              <a:t> </a:t>
            </a:r>
          </a:p>
          <a:p>
            <a:pPr marL="560241" indent="-560241">
              <a:buFont typeface="Arial" panose="020B0604020202020204" pitchFamily="34" charset="0"/>
              <a:buChar char="•"/>
            </a:pPr>
            <a:r>
              <a:rPr lang="en-US" dirty="0"/>
              <a:t>General Feedback</a:t>
            </a:r>
          </a:p>
          <a:p>
            <a:pPr marL="560241" lvl="1" indent="-560241">
              <a:buFont typeface="Arial" panose="020B0604020202020204" pitchFamily="34" charset="0"/>
              <a:buChar char="•"/>
            </a:pPr>
            <a:r>
              <a:rPr lang="en-US" dirty="0"/>
              <a:t>Feedback.azure.com (Use the General Category and Indicate Node: Feedback) </a:t>
            </a:r>
          </a:p>
          <a:p>
            <a:pPr marL="560241" indent="-560241">
              <a:buFont typeface="Arial" panose="020B0604020202020204" pitchFamily="34" charset="0"/>
              <a:buChar char="•"/>
            </a:pPr>
            <a:r>
              <a:rPr lang="en-US" dirty="0"/>
              <a:t>Community Support (We are there </a:t>
            </a:r>
            <a:r>
              <a:rPr lang="en-US" dirty="0">
                <a:sym typeface="Wingdings" panose="05000000000000000000" pitchFamily="2" charset="2"/>
              </a:rPr>
              <a:t> ) </a:t>
            </a:r>
          </a:p>
          <a:p>
            <a:pPr marL="560241" lvl="1" indent="-560241">
              <a:buFont typeface="Arial" panose="020B0604020202020204" pitchFamily="34" charset="0"/>
              <a:buChar char="•"/>
            </a:pPr>
            <a:r>
              <a:rPr lang="en-US" dirty="0">
                <a:sym typeface="Wingdings" panose="05000000000000000000" pitchFamily="2" charset="2"/>
              </a:rPr>
              <a:t>Stack Overflow – Tag with Node &amp; Azure</a:t>
            </a:r>
          </a:p>
          <a:p>
            <a:pPr marL="560241" indent="-560241">
              <a:buFont typeface="Arial" panose="020B0604020202020204" pitchFamily="34" charset="0"/>
              <a:buChar char="•"/>
            </a:pPr>
            <a:r>
              <a:rPr lang="en-US" dirty="0">
                <a:sym typeface="Wingdings" panose="05000000000000000000" pitchFamily="2" charset="2"/>
              </a:rPr>
              <a:t>Twitter</a:t>
            </a:r>
          </a:p>
          <a:p>
            <a:pPr marL="560241" lvl="1" indent="-560241">
              <a:buFont typeface="Arial" panose="020B0604020202020204" pitchFamily="34" charset="0"/>
              <a:buChar char="•"/>
            </a:pPr>
            <a:r>
              <a:rPr lang="en-US" dirty="0">
                <a:sym typeface="Wingdings" panose="05000000000000000000" pitchFamily="2" charset="2"/>
              </a:rPr>
              <a:t>@</a:t>
            </a:r>
            <a:r>
              <a:rPr lang="en-US" dirty="0" err="1">
                <a:sym typeface="Wingdings" panose="05000000000000000000" pitchFamily="2" charset="2"/>
              </a:rPr>
              <a:t>OpenAtMicrosoft</a:t>
            </a:r>
            <a:endParaRPr lang="en-US" dirty="0">
              <a:sym typeface="Wingdings" panose="05000000000000000000" pitchFamily="2" charset="2"/>
            </a:endParaRPr>
          </a:p>
          <a:p>
            <a:pPr marL="560241" lvl="1" indent="-560241">
              <a:buFont typeface="Arial" panose="020B0604020202020204" pitchFamily="34" charset="0"/>
              <a:buChar char="•"/>
            </a:pPr>
            <a:r>
              <a:rPr lang="en-US" dirty="0">
                <a:sym typeface="Wingdings" panose="05000000000000000000" pitchFamily="2" charset="2"/>
              </a:rPr>
              <a:t>@</a:t>
            </a:r>
            <a:r>
              <a:rPr lang="en-US" dirty="0" err="1">
                <a:sym typeface="Wingdings" panose="05000000000000000000" pitchFamily="2" charset="2"/>
              </a:rPr>
              <a:t>AzureCloudDev</a:t>
            </a:r>
            <a:endParaRPr lang="en-US" dirty="0"/>
          </a:p>
        </p:txBody>
      </p:sp>
    </p:spTree>
    <p:extLst>
      <p:ext uri="{BB962C8B-B14F-4D97-AF65-F5344CB8AC3E}">
        <p14:creationId xmlns:p14="http://schemas.microsoft.com/office/powerpoint/2010/main" val="2810923380"/>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Rectangle 50"/>
          <p:cNvSpPr/>
          <p:nvPr/>
        </p:nvSpPr>
        <p:spPr bwMode="auto">
          <a:xfrm>
            <a:off x="0" y="1907410"/>
            <a:ext cx="12192001" cy="495010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a:lnSpc>
                <a:spcPct val="90000"/>
              </a:lnSpc>
            </a:pPr>
            <a:endParaRPr lang="en-US" sz="1961" b="1" dirty="0">
              <a:solidFill>
                <a:srgbClr val="FFFFFF"/>
              </a:solidFill>
              <a:latin typeface="Segoe UI Light"/>
              <a:ea typeface="Segoe UI" pitchFamily="34" charset="0"/>
              <a:cs typeface="Segoe UI" pitchFamily="34" charset="0"/>
            </a:endParaRPr>
          </a:p>
        </p:txBody>
      </p:sp>
      <p:sp>
        <p:nvSpPr>
          <p:cNvPr id="132" name="TextBox 131"/>
          <p:cNvSpPr txBox="1"/>
          <p:nvPr/>
        </p:nvSpPr>
        <p:spPr>
          <a:xfrm>
            <a:off x="319472" y="2569658"/>
            <a:ext cx="1620823" cy="331899"/>
          </a:xfrm>
          <a:prstGeom prst="rect">
            <a:avLst/>
          </a:prstGeom>
          <a:noFill/>
        </p:spPr>
        <p:txBody>
          <a:bodyPr wrap="square" rtlCol="0">
            <a:spAutoFit/>
          </a:bodyPr>
          <a:lstStyle/>
          <a:p>
            <a:pPr defTabSz="913075">
              <a:defRPr/>
            </a:pPr>
            <a:endParaRPr lang="en-US" sz="1568" dirty="0">
              <a:solidFill>
                <a:srgbClr val="0078D7"/>
              </a:solidFill>
              <a:latin typeface="Segoe UI Semibold" panose="020B0702040204020203" pitchFamily="34" charset="0"/>
            </a:endParaRPr>
          </a:p>
        </p:txBody>
      </p:sp>
      <p:sp>
        <p:nvSpPr>
          <p:cNvPr id="5" name="AutoShape 2" descr="Gradle"/>
          <p:cNvSpPr>
            <a:spLocks noChangeAspect="1" noChangeArrowheads="1"/>
          </p:cNvSpPr>
          <p:nvPr/>
        </p:nvSpPr>
        <p:spPr bwMode="auto">
          <a:xfrm>
            <a:off x="153361" y="-447176"/>
            <a:ext cx="2800931" cy="933644"/>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Segoe UI"/>
            </a:endParaRPr>
          </a:p>
        </p:txBody>
      </p:sp>
      <p:sp>
        <p:nvSpPr>
          <p:cNvPr id="65" name="Title 5" hidden="1"/>
          <p:cNvSpPr txBox="1">
            <a:spLocks/>
          </p:cNvSpPr>
          <p:nvPr/>
        </p:nvSpPr>
        <p:spPr>
          <a:xfrm>
            <a:off x="272099" y="221397"/>
            <a:ext cx="11649499" cy="899048"/>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a:lstStyle>
          <a:p>
            <a:pPr defTabSz="913505" eaLnBrk="0" hangingPunct="0"/>
            <a:r>
              <a:rPr sz="3921">
                <a:solidFill>
                  <a:srgbClr val="505050"/>
                </a:solidFill>
                <a:ea typeface="ＭＳ Ｐゴシック" charset="0"/>
              </a:rPr>
              <a:t>Azure – use your OS, frameworks, and data sources</a:t>
            </a:r>
            <a:endParaRPr sz="4803">
              <a:solidFill>
                <a:srgbClr val="505050"/>
              </a:solidFill>
              <a:ea typeface="ＭＳ Ｐゴシック" charset="0"/>
            </a:endParaRPr>
          </a:p>
        </p:txBody>
      </p:sp>
      <p:sp>
        <p:nvSpPr>
          <p:cNvPr id="66" name="Title 2"/>
          <p:cNvSpPr txBox="1">
            <a:spLocks/>
          </p:cNvSpPr>
          <p:nvPr/>
        </p:nvSpPr>
        <p:spPr>
          <a:xfrm>
            <a:off x="289902" y="900391"/>
            <a:ext cx="11143696" cy="593095"/>
          </a:xfrm>
          <a:prstGeom prst="rect">
            <a:avLst/>
          </a:prstGeom>
        </p:spPr>
        <p:txBody>
          <a:bodyPr>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a:lstStyle>
          <a:p>
            <a:pPr defTabSz="896386">
              <a:spcBef>
                <a:spcPts val="0"/>
              </a:spcBef>
              <a:spcAft>
                <a:spcPts val="600"/>
              </a:spcAft>
            </a:pPr>
            <a:endParaRPr sz="2157" kern="0" spc="0">
              <a:ln>
                <a:noFill/>
              </a:ln>
              <a:solidFill>
                <a:srgbClr val="0078D7"/>
              </a:solidFill>
              <a:latin typeface="Segoe UI" charset="0"/>
              <a:ea typeface="ＭＳ Ｐゴシック" charset="0"/>
              <a:cs typeface="MS PGothic" charset="0"/>
            </a:endParaRPr>
          </a:p>
        </p:txBody>
      </p:sp>
      <p:grpSp>
        <p:nvGrpSpPr>
          <p:cNvPr id="31" name="Group 30"/>
          <p:cNvGrpSpPr/>
          <p:nvPr/>
        </p:nvGrpSpPr>
        <p:grpSpPr>
          <a:xfrm>
            <a:off x="376304" y="4661145"/>
            <a:ext cx="11428125" cy="556814"/>
            <a:chOff x="383849" y="4692479"/>
            <a:chExt cx="11657283" cy="567979"/>
          </a:xfrm>
        </p:grpSpPr>
        <p:sp>
          <p:nvSpPr>
            <p:cNvPr id="99" name="TextBox 98"/>
            <p:cNvSpPr txBox="1"/>
            <p:nvPr/>
          </p:nvSpPr>
          <p:spPr>
            <a:xfrm>
              <a:off x="383849" y="4745636"/>
              <a:ext cx="1482089" cy="371244"/>
            </a:xfrm>
            <a:prstGeom prst="rect">
              <a:avLst/>
            </a:prstGeom>
            <a:noFill/>
          </p:spPr>
          <p:txBody>
            <a:bodyPr wrap="square" rtlCol="0">
              <a:spAutoFit/>
            </a:bodyPr>
            <a:lstStyle/>
            <a:p>
              <a:pPr defTabSz="913075">
                <a:defRPr/>
              </a:pPr>
              <a:r>
                <a:rPr lang="en-US" sz="1765" dirty="0">
                  <a:gradFill>
                    <a:gsLst>
                      <a:gs pos="0">
                        <a:srgbClr val="0078D7"/>
                      </a:gs>
                      <a:gs pos="100000">
                        <a:srgbClr val="0078D7"/>
                      </a:gs>
                    </a:gsLst>
                    <a:lin ang="21594000" scaled="0"/>
                  </a:gradFill>
                  <a:latin typeface="+mj-lt"/>
                </a:rPr>
                <a:t>DevOps</a:t>
              </a:r>
            </a:p>
          </p:txBody>
        </p:sp>
        <p:grpSp>
          <p:nvGrpSpPr>
            <p:cNvPr id="15" name="Group 14"/>
            <p:cNvGrpSpPr/>
            <p:nvPr/>
          </p:nvGrpSpPr>
          <p:grpSpPr>
            <a:xfrm>
              <a:off x="2296590" y="4692479"/>
              <a:ext cx="9744542" cy="567979"/>
              <a:chOff x="2296590" y="5375466"/>
              <a:chExt cx="9744542" cy="567979"/>
            </a:xfrm>
          </p:grpSpPr>
          <p:pic>
            <p:nvPicPr>
              <p:cNvPr id="11" name="Picture 10"/>
              <p:cNvPicPr>
                <a:picLocks noChangeAspect="1"/>
              </p:cNvPicPr>
              <p:nvPr/>
            </p:nvPicPr>
            <p:blipFill rotWithShape="1">
              <a:blip r:embed="rId3" cstate="print">
                <a:extLst>
                  <a:ext uri="{28A0092B-C50C-407E-A947-70E740481C1C}">
                    <a14:useLocalDpi xmlns:a14="http://schemas.microsoft.com/office/drawing/2010/main" val="0"/>
                  </a:ext>
                </a:extLst>
              </a:blip>
              <a:srcRect t="13653"/>
              <a:stretch/>
            </p:blipFill>
            <p:spPr>
              <a:xfrm>
                <a:off x="7106075" y="5504090"/>
                <a:ext cx="770659" cy="310731"/>
              </a:xfrm>
              <a:prstGeom prst="rect">
                <a:avLst/>
              </a:prstGeom>
            </p:spPr>
          </p:pic>
          <p:pic>
            <p:nvPicPr>
              <p:cNvPr id="12" name="Picture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10863" y="5435311"/>
                <a:ext cx="456196" cy="448288"/>
              </a:xfrm>
              <a:prstGeom prst="rect">
                <a:avLst/>
              </a:prstGeom>
            </p:spPr>
          </p:pic>
          <p:pic>
            <p:nvPicPr>
              <p:cNvPr id="13" name="Picture 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475251" y="5413269"/>
                <a:ext cx="622768" cy="492372"/>
              </a:xfrm>
              <a:prstGeom prst="rect">
                <a:avLst/>
              </a:prstGeom>
            </p:spPr>
          </p:pic>
          <p:pic>
            <p:nvPicPr>
              <p:cNvPr id="14" name="Picture 1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437035" y="5470373"/>
                <a:ext cx="604097" cy="378165"/>
              </a:xfrm>
              <a:prstGeom prst="rect">
                <a:avLst/>
              </a:prstGeom>
            </p:spPr>
          </p:pic>
          <p:pic>
            <p:nvPicPr>
              <p:cNvPr id="23" name="Picture 2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215750" y="5547907"/>
                <a:ext cx="812243" cy="223096"/>
              </a:xfrm>
              <a:prstGeom prst="rect">
                <a:avLst/>
              </a:prstGeom>
            </p:spPr>
          </p:pic>
          <p:pic>
            <p:nvPicPr>
              <p:cNvPr id="24" name="Picture 2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367009" y="5539284"/>
                <a:ext cx="769226" cy="333331"/>
              </a:xfrm>
              <a:prstGeom prst="rect">
                <a:avLst/>
              </a:prstGeom>
            </p:spPr>
          </p:pic>
          <p:pic>
            <p:nvPicPr>
              <p:cNvPr id="25" name="Picture 24"/>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061708" y="5551846"/>
                <a:ext cx="910139" cy="215218"/>
              </a:xfrm>
              <a:prstGeom prst="rect">
                <a:avLst/>
              </a:prstGeom>
            </p:spPr>
          </p:pic>
          <p:pic>
            <p:nvPicPr>
              <p:cNvPr id="29" name="Picture 28"/>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052053" y="5375466"/>
                <a:ext cx="478854" cy="567979"/>
              </a:xfrm>
              <a:prstGeom prst="rect">
                <a:avLst/>
              </a:prstGeom>
            </p:spPr>
          </p:pic>
          <p:pic>
            <p:nvPicPr>
              <p:cNvPr id="30" name="Picture 29"/>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296590" y="5412477"/>
                <a:ext cx="416447" cy="493957"/>
              </a:xfrm>
              <a:prstGeom prst="rect">
                <a:avLst/>
              </a:prstGeom>
            </p:spPr>
          </p:pic>
          <p:pic>
            <p:nvPicPr>
              <p:cNvPr id="9" name="Picture 8"/>
              <p:cNvPicPr>
                <a:picLocks noChangeAspect="1"/>
              </p:cNvPicPr>
              <p:nvPr/>
            </p:nvPicPr>
            <p:blipFill>
              <a:blip r:embed="rId12"/>
              <a:stretch>
                <a:fillRect/>
              </a:stretch>
            </p:blipFill>
            <p:spPr>
              <a:xfrm>
                <a:off x="3869923" y="5552859"/>
                <a:ext cx="852769" cy="213193"/>
              </a:xfrm>
              <a:prstGeom prst="rect">
                <a:avLst/>
              </a:prstGeom>
            </p:spPr>
          </p:pic>
        </p:grpSp>
      </p:grpSp>
      <p:grpSp>
        <p:nvGrpSpPr>
          <p:cNvPr id="33" name="Group 32"/>
          <p:cNvGrpSpPr/>
          <p:nvPr/>
        </p:nvGrpSpPr>
        <p:grpSpPr>
          <a:xfrm>
            <a:off x="376304" y="2376378"/>
            <a:ext cx="11510693" cy="535125"/>
            <a:chOff x="383849" y="2100916"/>
            <a:chExt cx="11741506" cy="545855"/>
          </a:xfrm>
        </p:grpSpPr>
        <p:sp>
          <p:nvSpPr>
            <p:cNvPr id="59" name="TextBox 58"/>
            <p:cNvSpPr txBox="1"/>
            <p:nvPr/>
          </p:nvSpPr>
          <p:spPr>
            <a:xfrm>
              <a:off x="383849" y="2143011"/>
              <a:ext cx="2185683" cy="371244"/>
            </a:xfrm>
            <a:prstGeom prst="rect">
              <a:avLst/>
            </a:prstGeom>
            <a:noFill/>
          </p:spPr>
          <p:txBody>
            <a:bodyPr wrap="square" rtlCol="0">
              <a:spAutoFit/>
            </a:bodyPr>
            <a:lstStyle/>
            <a:p>
              <a:pPr defTabSz="913075">
                <a:defRPr/>
              </a:pPr>
              <a:r>
                <a:rPr lang="en-US" sz="1765" dirty="0">
                  <a:gradFill>
                    <a:gsLst>
                      <a:gs pos="0">
                        <a:srgbClr val="0078D7"/>
                      </a:gs>
                      <a:gs pos="100000">
                        <a:srgbClr val="0078D7"/>
                      </a:gs>
                    </a:gsLst>
                    <a:lin ang="21594000" scaled="0"/>
                  </a:gradFill>
                  <a:latin typeface="+mj-lt"/>
                </a:rPr>
                <a:t>Infrastructure</a:t>
              </a:r>
            </a:p>
          </p:txBody>
        </p:sp>
        <p:grpSp>
          <p:nvGrpSpPr>
            <p:cNvPr id="7" name="Group 6"/>
            <p:cNvGrpSpPr/>
            <p:nvPr/>
          </p:nvGrpSpPr>
          <p:grpSpPr>
            <a:xfrm>
              <a:off x="2389839" y="2100916"/>
              <a:ext cx="9735516" cy="545855"/>
              <a:chOff x="2389839" y="3672205"/>
              <a:chExt cx="9735516" cy="545855"/>
            </a:xfrm>
          </p:grpSpPr>
          <p:pic>
            <p:nvPicPr>
              <p:cNvPr id="52" name="Picture 51"/>
              <p:cNvPicPr>
                <a:picLocks noChangeAspect="1"/>
              </p:cNvPicPr>
              <p:nvPr/>
            </p:nvPicPr>
            <p:blipFill>
              <a:blip r:embed="rId13"/>
              <a:stretch>
                <a:fillRect/>
              </a:stretch>
            </p:blipFill>
            <p:spPr>
              <a:xfrm>
                <a:off x="9385204" y="3704295"/>
                <a:ext cx="1121802" cy="412823"/>
              </a:xfrm>
              <a:prstGeom prst="rect">
                <a:avLst/>
              </a:prstGeom>
            </p:spPr>
          </p:pic>
          <p:pic>
            <p:nvPicPr>
              <p:cNvPr id="53" name="Picture 52"/>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0821136" y="3689220"/>
                <a:ext cx="1304219" cy="442973"/>
              </a:xfrm>
              <a:prstGeom prst="rect">
                <a:avLst/>
              </a:prstGeom>
            </p:spPr>
          </p:pic>
          <p:pic>
            <p:nvPicPr>
              <p:cNvPr id="54" name="Picture 53"/>
              <p:cNvPicPr>
                <a:picLocks noChangeAspect="1"/>
              </p:cNvPicPr>
              <p:nvPr/>
            </p:nvPicPr>
            <p:blipFill rotWithShape="1">
              <a:blip r:embed="rId15" cstate="print">
                <a:extLst>
                  <a:ext uri="{28A0092B-C50C-407E-A947-70E740481C1C}">
                    <a14:useLocalDpi xmlns:a14="http://schemas.microsoft.com/office/drawing/2010/main" val="0"/>
                  </a:ext>
                </a:extLst>
              </a:blip>
              <a:srcRect l="11625" t="3397" r="7268"/>
              <a:stretch/>
            </p:blipFill>
            <p:spPr>
              <a:xfrm>
                <a:off x="7895788" y="3727336"/>
                <a:ext cx="1066801" cy="490724"/>
              </a:xfrm>
              <a:prstGeom prst="rect">
                <a:avLst/>
              </a:prstGeom>
            </p:spPr>
          </p:pic>
          <p:pic>
            <p:nvPicPr>
              <p:cNvPr id="55" name="Picture 54"/>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5820706" y="3719026"/>
                <a:ext cx="629975" cy="383361"/>
              </a:xfrm>
              <a:prstGeom prst="rect">
                <a:avLst/>
              </a:prstGeom>
            </p:spPr>
          </p:pic>
          <p:pic>
            <p:nvPicPr>
              <p:cNvPr id="56" name="Picture 55"/>
              <p:cNvPicPr>
                <a:picLocks noChangeAspect="1"/>
              </p:cNvPicPr>
              <p:nvPr/>
            </p:nvPicPr>
            <p:blipFill>
              <a:blip r:embed="rId17"/>
              <a:stretch>
                <a:fillRect/>
              </a:stretch>
            </p:blipFill>
            <p:spPr>
              <a:xfrm>
                <a:off x="3325180" y="3721016"/>
                <a:ext cx="384064" cy="379381"/>
              </a:xfrm>
              <a:prstGeom prst="rect">
                <a:avLst/>
              </a:prstGeom>
            </p:spPr>
          </p:pic>
          <p:pic>
            <p:nvPicPr>
              <p:cNvPr id="57" name="Picture 4" descr="http://people.redhat.com/jamisonm/Red_Hat_cmyk_logo.jpg"/>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240345" y="3742497"/>
                <a:ext cx="1049260" cy="336419"/>
              </a:xfrm>
              <a:prstGeom prst="rect">
                <a:avLst/>
              </a:prstGeom>
              <a:noFill/>
              <a:extLst>
                <a:ext uri="{909E8E84-426E-40dd-AFC4-6F175D3DCCD1}">
                  <a14:hiddenFill xmlns:a14="http://schemas.microsoft.com/office/drawing/2010/main" xmlns="">
                    <a:solidFill>
                      <a:srgbClr val="FFFFFF"/>
                    </a:solidFill>
                  </a14:hiddenFill>
                </a:ext>
              </a:extLst>
            </p:spPr>
          </p:pic>
          <p:pic>
            <p:nvPicPr>
              <p:cNvPr id="58" name="Picture 4" descr="https://www.debian.org/logos/openlogo-nd-100.png"/>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7028283" y="3675655"/>
                <a:ext cx="382905" cy="470102"/>
              </a:xfrm>
              <a:prstGeom prst="rect">
                <a:avLst/>
              </a:prstGeom>
              <a:noFill/>
              <a:extLst>
                <a:ext uri="{909E8E84-426E-40dd-AFC4-6F175D3DCCD1}">
                  <a14:hiddenFill xmlns:a14="http://schemas.microsoft.com/office/drawing/2010/main" xmlns="">
                    <a:solidFill>
                      <a:srgbClr val="FFFFFF"/>
                    </a:solidFill>
                  </a14:hiddenFill>
                </a:ext>
              </a:extLst>
            </p:spPr>
          </p:pic>
          <p:pic>
            <p:nvPicPr>
              <p:cNvPr id="60" name="Picture 59"/>
              <p:cNvPicPr>
                <a:picLocks noChangeAspect="1"/>
              </p:cNvPicPr>
              <p:nvPr/>
            </p:nvPicPr>
            <p:blipFill>
              <a:blip r:embed="rId20"/>
              <a:stretch>
                <a:fillRect/>
              </a:stretch>
            </p:blipFill>
            <p:spPr>
              <a:xfrm>
                <a:off x="2389839" y="3672205"/>
                <a:ext cx="404240" cy="477003"/>
              </a:xfrm>
              <a:prstGeom prst="rect">
                <a:avLst/>
              </a:prstGeom>
            </p:spPr>
          </p:pic>
        </p:grpSp>
      </p:grpSp>
      <p:grpSp>
        <p:nvGrpSpPr>
          <p:cNvPr id="32" name="Group 31"/>
          <p:cNvGrpSpPr/>
          <p:nvPr/>
        </p:nvGrpSpPr>
        <p:grpSpPr>
          <a:xfrm>
            <a:off x="376305" y="3378993"/>
            <a:ext cx="11418043" cy="676802"/>
            <a:chOff x="383849" y="3370273"/>
            <a:chExt cx="11646999" cy="690373"/>
          </a:xfrm>
        </p:grpSpPr>
        <p:sp>
          <p:nvSpPr>
            <p:cNvPr id="128" name="TextBox 127"/>
            <p:cNvSpPr txBox="1"/>
            <p:nvPr/>
          </p:nvSpPr>
          <p:spPr>
            <a:xfrm>
              <a:off x="383849" y="3370273"/>
              <a:ext cx="2005990" cy="648303"/>
            </a:xfrm>
            <a:prstGeom prst="rect">
              <a:avLst/>
            </a:prstGeom>
            <a:noFill/>
          </p:spPr>
          <p:txBody>
            <a:bodyPr wrap="square" rtlCol="0">
              <a:spAutoFit/>
            </a:bodyPr>
            <a:lstStyle/>
            <a:p>
              <a:pPr defTabSz="913075">
                <a:defRPr/>
              </a:pPr>
              <a:r>
                <a:rPr lang="en-US" sz="1765" dirty="0">
                  <a:gradFill>
                    <a:gsLst>
                      <a:gs pos="0">
                        <a:srgbClr val="0078D7"/>
                      </a:gs>
                      <a:gs pos="100000">
                        <a:srgbClr val="0078D7"/>
                      </a:gs>
                    </a:gsLst>
                    <a:lin ang="21594000" scaled="0"/>
                  </a:gradFill>
                  <a:latin typeface="+mj-lt"/>
                </a:rPr>
                <a:t>Java apps</a:t>
              </a:r>
            </a:p>
            <a:p>
              <a:pPr defTabSz="913075">
                <a:defRPr/>
              </a:pPr>
              <a:r>
                <a:rPr lang="en-US" sz="1765" dirty="0">
                  <a:gradFill>
                    <a:gsLst>
                      <a:gs pos="0">
                        <a:srgbClr val="0078D7"/>
                      </a:gs>
                      <a:gs pos="100000">
                        <a:srgbClr val="0078D7"/>
                      </a:gs>
                    </a:gsLst>
                    <a:lin ang="21594000" scaled="0"/>
                  </a:gradFill>
                  <a:latin typeface="+mj-lt"/>
                </a:rPr>
                <a:t>&amp; tools</a:t>
              </a:r>
            </a:p>
          </p:txBody>
        </p:sp>
        <p:grpSp>
          <p:nvGrpSpPr>
            <p:cNvPr id="8" name="Group 7"/>
            <p:cNvGrpSpPr/>
            <p:nvPr/>
          </p:nvGrpSpPr>
          <p:grpSpPr>
            <a:xfrm>
              <a:off x="2277173" y="3510896"/>
              <a:ext cx="9753675" cy="549750"/>
              <a:chOff x="2277173" y="4487295"/>
              <a:chExt cx="9753675" cy="549750"/>
            </a:xfrm>
          </p:grpSpPr>
          <p:pic>
            <p:nvPicPr>
              <p:cNvPr id="84" name="Picture 83"/>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3027519" y="4657351"/>
                <a:ext cx="895729" cy="209639"/>
              </a:xfrm>
              <a:prstGeom prst="rect">
                <a:avLst/>
              </a:prstGeom>
            </p:spPr>
          </p:pic>
          <p:pic>
            <p:nvPicPr>
              <p:cNvPr id="81" name="Picture 80"/>
              <p:cNvPicPr>
                <a:picLocks noChangeAspect="1"/>
              </p:cNvPicPr>
              <p:nvPr/>
            </p:nvPicPr>
            <p:blipFill>
              <a:blip r:embed="rId22"/>
              <a:stretch>
                <a:fillRect/>
              </a:stretch>
            </p:blipFill>
            <p:spPr>
              <a:xfrm>
                <a:off x="4224289" y="4662633"/>
                <a:ext cx="930332" cy="187168"/>
              </a:xfrm>
              <a:prstGeom prst="rect">
                <a:avLst/>
              </a:prstGeom>
            </p:spPr>
          </p:pic>
          <p:pic>
            <p:nvPicPr>
              <p:cNvPr id="74" name="Picture 4" descr="https://tool.microsoftsca.com/Content/assets/clients/928527.png"/>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10368222" y="4539332"/>
                <a:ext cx="891352" cy="445676"/>
              </a:xfrm>
              <a:prstGeom prst="rect">
                <a:avLst/>
              </a:prstGeom>
              <a:extLst>
                <a:ext uri="{909E8E84-426E-40dd-AFC4-6F175D3DCCD1}">
                  <a14:hiddenFill xmlns:a14="http://schemas.microsoft.com/office/drawing/2010/main" xmlns="">
                    <a:solidFill>
                      <a:srgbClr val="FFFFFF"/>
                    </a:solidFill>
                  </a14:hiddenFill>
                </a:ext>
              </a:extLst>
            </p:spPr>
          </p:pic>
          <p:pic>
            <p:nvPicPr>
              <p:cNvPr id="75" name="Picture 2"/>
              <p:cNvPicPr>
                <a:picLocks noChangeAspect="1" noChangeArrowheads="1"/>
              </p:cNvPicPr>
              <p:nvPr/>
            </p:nvPicPr>
            <p:blipFill>
              <a:blip r:embed="rId24">
                <a:extLst>
                  <a:ext uri="{28A0092B-C50C-407E-A947-70E740481C1C}">
                    <a14:useLocalDpi xmlns:a14="http://schemas.microsoft.com/office/drawing/2010/main" val="0"/>
                  </a:ext>
                </a:extLst>
              </a:blip>
              <a:stretch>
                <a:fillRect/>
              </a:stretch>
            </p:blipFill>
            <p:spPr bwMode="auto">
              <a:xfrm>
                <a:off x="11481098" y="4487295"/>
                <a:ext cx="549750" cy="549750"/>
              </a:xfrm>
              <a:prstGeom prst="rect">
                <a:avLst/>
              </a:prstGeom>
              <a:extLst>
                <a:ext uri="{909E8E84-426E-40dd-AFC4-6F175D3DCCD1}">
                  <a14:hiddenFill xmlns:a14="http://schemas.microsoft.com/office/drawing/2010/main" xmlns="">
                    <a:solidFill>
                      <a:srgbClr val="FFFFFF"/>
                    </a:solidFill>
                  </a14:hiddenFill>
                </a:ext>
              </a:extLst>
            </p:spPr>
          </p:pic>
          <p:pic>
            <p:nvPicPr>
              <p:cNvPr id="77" name="Picture 2" descr="http://plugins.netbeans.org/data/images/1418381717_Jekastic_logo.png"/>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9219683" y="4520479"/>
                <a:ext cx="966767" cy="483382"/>
              </a:xfrm>
              <a:prstGeom prst="rect">
                <a:avLst/>
              </a:prstGeom>
              <a:extLst>
                <a:ext uri="{909E8E84-426E-40dd-AFC4-6F175D3DCCD1}">
                  <a14:hiddenFill xmlns:a14="http://schemas.microsoft.com/office/drawing/2010/main" xmlns="">
                    <a:solidFill>
                      <a:srgbClr val="FFFFFF"/>
                    </a:solidFill>
                  </a14:hiddenFill>
                </a:ext>
              </a:extLst>
            </p:spPr>
          </p:pic>
          <p:pic>
            <p:nvPicPr>
              <p:cNvPr id="78" name="Picture 77"/>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2277173" y="4497761"/>
                <a:ext cx="528818" cy="528818"/>
              </a:xfrm>
              <a:prstGeom prst="rect">
                <a:avLst/>
              </a:prstGeom>
            </p:spPr>
          </p:pic>
          <p:pic>
            <p:nvPicPr>
              <p:cNvPr id="97" name="Picture 2" descr="Tomcat Home"/>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5455221" y="4599033"/>
                <a:ext cx="457493" cy="326274"/>
              </a:xfrm>
              <a:prstGeom prst="rect">
                <a:avLst/>
              </a:prstGeom>
              <a:noFill/>
              <a:extLst>
                <a:ext uri="{909E8E84-426E-40dd-AFC4-6F175D3DCCD1}">
                  <a14:hiddenFill xmlns:a14="http://schemas.microsoft.com/office/drawing/2010/main" xmlns="">
                    <a:solidFill>
                      <a:srgbClr val="FFFFFF"/>
                    </a:solidFill>
                  </a14:hiddenFill>
                </a:ext>
              </a:extLst>
            </p:spPr>
          </p:pic>
          <p:pic>
            <p:nvPicPr>
              <p:cNvPr id="98" name="Picture 97"/>
              <p:cNvPicPr>
                <a:picLocks noChangeAspect="1"/>
              </p:cNvPicPr>
              <p:nvPr/>
            </p:nvPicPr>
            <p:blipFill>
              <a:blip r:embed="rId28"/>
              <a:stretch>
                <a:fillRect/>
              </a:stretch>
            </p:blipFill>
            <p:spPr>
              <a:xfrm>
                <a:off x="8190670" y="4645021"/>
                <a:ext cx="827363" cy="234298"/>
              </a:xfrm>
              <a:prstGeom prst="rect">
                <a:avLst/>
              </a:prstGeom>
            </p:spPr>
          </p:pic>
          <p:pic>
            <p:nvPicPr>
              <p:cNvPr id="16" name="Picture 15"/>
              <p:cNvPicPr>
                <a:picLocks noChangeAspect="1"/>
              </p:cNvPicPr>
              <p:nvPr/>
            </p:nvPicPr>
            <p:blipFill>
              <a:blip r:embed="rId29"/>
              <a:stretch>
                <a:fillRect/>
              </a:stretch>
            </p:blipFill>
            <p:spPr>
              <a:xfrm>
                <a:off x="6134242" y="4624772"/>
                <a:ext cx="918399" cy="274797"/>
              </a:xfrm>
              <a:prstGeom prst="rect">
                <a:avLst/>
              </a:prstGeom>
            </p:spPr>
          </p:pic>
          <p:pic>
            <p:nvPicPr>
              <p:cNvPr id="19" name="Picture 18"/>
              <p:cNvPicPr>
                <a:picLocks noChangeAspect="1"/>
              </p:cNvPicPr>
              <p:nvPr/>
            </p:nvPicPr>
            <p:blipFill>
              <a:blip r:embed="rId30"/>
              <a:stretch>
                <a:fillRect/>
              </a:stretch>
            </p:blipFill>
            <p:spPr>
              <a:xfrm>
                <a:off x="7254291" y="4517261"/>
                <a:ext cx="734729" cy="489819"/>
              </a:xfrm>
              <a:prstGeom prst="rect">
                <a:avLst/>
              </a:prstGeom>
            </p:spPr>
          </p:pic>
        </p:grpSp>
      </p:grpSp>
      <p:grpSp>
        <p:nvGrpSpPr>
          <p:cNvPr id="28" name="Group 27"/>
          <p:cNvGrpSpPr/>
          <p:nvPr/>
        </p:nvGrpSpPr>
        <p:grpSpPr>
          <a:xfrm>
            <a:off x="376304" y="5685449"/>
            <a:ext cx="11457101" cy="636073"/>
            <a:chOff x="383849" y="5989490"/>
            <a:chExt cx="11686840" cy="648828"/>
          </a:xfrm>
        </p:grpSpPr>
        <p:sp>
          <p:nvSpPr>
            <p:cNvPr id="131" name="TextBox 130"/>
            <p:cNvSpPr txBox="1"/>
            <p:nvPr/>
          </p:nvSpPr>
          <p:spPr>
            <a:xfrm>
              <a:off x="383849" y="5989490"/>
              <a:ext cx="2005990" cy="648304"/>
            </a:xfrm>
            <a:prstGeom prst="rect">
              <a:avLst/>
            </a:prstGeom>
            <a:noFill/>
          </p:spPr>
          <p:txBody>
            <a:bodyPr wrap="square" rtlCol="0">
              <a:spAutoFit/>
            </a:bodyPr>
            <a:lstStyle/>
            <a:p>
              <a:pPr defTabSz="913075">
                <a:defRPr/>
              </a:pPr>
              <a:r>
                <a:rPr lang="en-US" sz="1765" dirty="0">
                  <a:gradFill>
                    <a:gsLst>
                      <a:gs pos="0">
                        <a:srgbClr val="0078D7"/>
                      </a:gs>
                      <a:gs pos="100000">
                        <a:srgbClr val="0078D7"/>
                      </a:gs>
                    </a:gsLst>
                    <a:lin ang="21594000" scaled="0"/>
                  </a:gradFill>
                  <a:latin typeface="+mj-lt"/>
                </a:rPr>
                <a:t>Databases &amp;</a:t>
              </a:r>
            </a:p>
            <a:p>
              <a:pPr defTabSz="913075">
                <a:defRPr/>
              </a:pPr>
              <a:r>
                <a:rPr lang="en-US" sz="1765" dirty="0">
                  <a:gradFill>
                    <a:gsLst>
                      <a:gs pos="0">
                        <a:srgbClr val="0078D7"/>
                      </a:gs>
                      <a:gs pos="100000">
                        <a:srgbClr val="0078D7"/>
                      </a:gs>
                    </a:gsLst>
                    <a:lin ang="21594000" scaled="0"/>
                  </a:gradFill>
                  <a:latin typeface="+mj-lt"/>
                </a:rPr>
                <a:t>middleware</a:t>
              </a:r>
            </a:p>
          </p:txBody>
        </p:sp>
        <p:grpSp>
          <p:nvGrpSpPr>
            <p:cNvPr id="17" name="Group 16"/>
            <p:cNvGrpSpPr/>
            <p:nvPr/>
          </p:nvGrpSpPr>
          <p:grpSpPr>
            <a:xfrm>
              <a:off x="2296590" y="6171659"/>
              <a:ext cx="9774099" cy="466659"/>
              <a:chOff x="2296590" y="6362491"/>
              <a:chExt cx="9774099" cy="466659"/>
            </a:xfrm>
          </p:grpSpPr>
          <p:pic>
            <p:nvPicPr>
              <p:cNvPr id="10" name="Picture 9"/>
              <p:cNvPicPr>
                <a:picLocks noChangeAspect="1"/>
              </p:cNvPicPr>
              <p:nvPr/>
            </p:nvPicPr>
            <p:blipFill>
              <a:blip r:embed="rId31" cstate="print">
                <a:extLst>
                  <a:ext uri="{28A0092B-C50C-407E-A947-70E740481C1C}">
                    <a14:useLocalDpi xmlns:a14="http://schemas.microsoft.com/office/drawing/2010/main" val="0"/>
                  </a:ext>
                </a:extLst>
              </a:blip>
              <a:stretch>
                <a:fillRect/>
              </a:stretch>
            </p:blipFill>
            <p:spPr>
              <a:xfrm>
                <a:off x="9646191" y="6444721"/>
                <a:ext cx="923175" cy="307898"/>
              </a:xfrm>
              <a:prstGeom prst="rect">
                <a:avLst/>
              </a:prstGeom>
            </p:spPr>
          </p:pic>
          <p:pic>
            <p:nvPicPr>
              <p:cNvPr id="67" name="Picture 66"/>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10897062" y="6446686"/>
                <a:ext cx="1173627" cy="303968"/>
              </a:xfrm>
              <a:prstGeom prst="rect">
                <a:avLst/>
              </a:prstGeom>
            </p:spPr>
          </p:pic>
          <p:pic>
            <p:nvPicPr>
              <p:cNvPr id="68" name="Picture 67"/>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5452173" y="6417215"/>
                <a:ext cx="967763" cy="362911"/>
              </a:xfrm>
              <a:prstGeom prst="rect">
                <a:avLst/>
              </a:prstGeom>
            </p:spPr>
          </p:pic>
          <p:pic>
            <p:nvPicPr>
              <p:cNvPr id="69" name="Picture 68"/>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3281873" y="6445593"/>
                <a:ext cx="918463" cy="306154"/>
              </a:xfrm>
              <a:prstGeom prst="rect">
                <a:avLst/>
              </a:prstGeom>
            </p:spPr>
          </p:pic>
          <p:pic>
            <p:nvPicPr>
              <p:cNvPr id="71" name="Picture 70"/>
              <p:cNvPicPr>
                <a:picLocks noChangeAspect="1"/>
              </p:cNvPicPr>
              <p:nvPr/>
            </p:nvPicPr>
            <p:blipFill rotWithShape="1">
              <a:blip r:embed="rId35">
                <a:extLst>
                  <a:ext uri="{28A0092B-C50C-407E-A947-70E740481C1C}">
                    <a14:useLocalDpi xmlns:a14="http://schemas.microsoft.com/office/drawing/2010/main" val="0"/>
                  </a:ext>
                </a:extLst>
              </a:blip>
              <a:srcRect b="32043"/>
              <a:stretch/>
            </p:blipFill>
            <p:spPr>
              <a:xfrm>
                <a:off x="6747632" y="6455651"/>
                <a:ext cx="661108" cy="286038"/>
              </a:xfrm>
              <a:prstGeom prst="rect">
                <a:avLst/>
              </a:prstGeom>
            </p:spPr>
          </p:pic>
          <p:pic>
            <p:nvPicPr>
              <p:cNvPr id="6" name="Picture 5" descr="Crear un cluster con MariaDB Galera Cluster"/>
              <p:cNvPicPr>
                <a:picLocks noChangeAspect="1"/>
              </p:cNvPicPr>
              <p:nvPr/>
            </p:nvPicPr>
            <p:blipFill>
              <a:blip r:embed="rId36"/>
              <a:stretch>
                <a:fillRect/>
              </a:stretch>
            </p:blipFill>
            <p:spPr>
              <a:xfrm>
                <a:off x="4528032" y="6374397"/>
                <a:ext cx="596445" cy="448546"/>
              </a:xfrm>
              <a:prstGeom prst="rect">
                <a:avLst/>
              </a:prstGeom>
            </p:spPr>
          </p:pic>
          <p:pic>
            <p:nvPicPr>
              <p:cNvPr id="4" name="Picture 3"/>
              <p:cNvPicPr>
                <a:picLocks noChangeAspect="1"/>
              </p:cNvPicPr>
              <p:nvPr/>
            </p:nvPicPr>
            <p:blipFill>
              <a:blip r:embed="rId37"/>
              <a:stretch>
                <a:fillRect/>
              </a:stretch>
            </p:blipFill>
            <p:spPr>
              <a:xfrm>
                <a:off x="2296590" y="6362491"/>
                <a:ext cx="657587" cy="444838"/>
              </a:xfrm>
              <a:prstGeom prst="rect">
                <a:avLst/>
              </a:prstGeom>
            </p:spPr>
          </p:pic>
          <p:pic>
            <p:nvPicPr>
              <p:cNvPr id="21" name="Picture 20"/>
              <p:cNvPicPr>
                <a:picLocks noChangeAspect="1"/>
              </p:cNvPicPr>
              <p:nvPr/>
            </p:nvPicPr>
            <p:blipFill>
              <a:blip r:embed="rId38"/>
              <a:stretch>
                <a:fillRect/>
              </a:stretch>
            </p:blipFill>
            <p:spPr>
              <a:xfrm>
                <a:off x="7736436" y="6368190"/>
                <a:ext cx="819484" cy="460960"/>
              </a:xfrm>
              <a:prstGeom prst="rect">
                <a:avLst/>
              </a:prstGeom>
            </p:spPr>
          </p:pic>
          <p:pic>
            <p:nvPicPr>
              <p:cNvPr id="26" name="Picture 25"/>
              <p:cNvPicPr>
                <a:picLocks noChangeAspect="1"/>
              </p:cNvPicPr>
              <p:nvPr/>
            </p:nvPicPr>
            <p:blipFill>
              <a:blip r:embed="rId39"/>
              <a:stretch>
                <a:fillRect/>
              </a:stretch>
            </p:blipFill>
            <p:spPr>
              <a:xfrm>
                <a:off x="8883616" y="6381231"/>
                <a:ext cx="434879" cy="434879"/>
              </a:xfrm>
              <a:prstGeom prst="rect">
                <a:avLst/>
              </a:prstGeom>
            </p:spPr>
          </p:pic>
        </p:grpSp>
      </p:grpSp>
      <p:sp>
        <p:nvSpPr>
          <p:cNvPr id="3" name="Title 2"/>
          <p:cNvSpPr>
            <a:spLocks noGrp="1"/>
          </p:cNvSpPr>
          <p:nvPr>
            <p:ph type="title"/>
          </p:nvPr>
        </p:nvSpPr>
        <p:spPr/>
        <p:txBody>
          <a:bodyPr/>
          <a:lstStyle/>
          <a:p>
            <a:r>
              <a:rPr lang="en-US" dirty="0">
                <a:gradFill>
                  <a:gsLst>
                    <a:gs pos="0">
                      <a:srgbClr val="505050"/>
                    </a:gs>
                    <a:gs pos="100000">
                      <a:srgbClr val="505050"/>
                    </a:gs>
                  </a:gsLst>
                  <a:lin ang="21594000" scaled="0"/>
                </a:gradFill>
              </a:rPr>
              <a:t>Azure </a:t>
            </a:r>
            <a:br>
              <a:rPr lang="en-US" dirty="0">
                <a:gradFill>
                  <a:gsLst>
                    <a:gs pos="0">
                      <a:srgbClr val="505050"/>
                    </a:gs>
                    <a:gs pos="100000">
                      <a:srgbClr val="505050"/>
                    </a:gs>
                  </a:gsLst>
                  <a:lin ang="21594000" scaled="0"/>
                </a:gradFill>
              </a:rPr>
            </a:br>
            <a:r>
              <a:rPr lang="en-US" sz="3137" dirty="0">
                <a:gradFill>
                  <a:gsLst>
                    <a:gs pos="0">
                      <a:srgbClr val="505050"/>
                    </a:gs>
                    <a:gs pos="100000">
                      <a:srgbClr val="505050"/>
                    </a:gs>
                  </a:gsLst>
                  <a:lin ang="21594000" scaled="0"/>
                </a:gradFill>
              </a:rPr>
              <a:t>Use your OS, frameworks, and data sources</a:t>
            </a:r>
            <a:endParaRPr lang="en-US" dirty="0"/>
          </a:p>
        </p:txBody>
      </p:sp>
    </p:spTree>
    <p:extLst>
      <p:ext uri="{BB962C8B-B14F-4D97-AF65-F5344CB8AC3E}">
        <p14:creationId xmlns:p14="http://schemas.microsoft.com/office/powerpoint/2010/main" val="38613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Node.js + Azure </a:t>
            </a:r>
          </a:p>
        </p:txBody>
      </p:sp>
    </p:spTree>
    <p:extLst>
      <p:ext uri="{BB962C8B-B14F-4D97-AF65-F5344CB8AC3E}">
        <p14:creationId xmlns:p14="http://schemas.microsoft.com/office/powerpoint/2010/main" val="2084729075"/>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0" y="289958"/>
            <a:ext cx="11753699" cy="899537"/>
          </a:xfrm>
        </p:spPr>
        <p:txBody>
          <a:bodyPr/>
          <a:lstStyle/>
          <a:p>
            <a:r>
              <a:rPr lang="en-US" spc="-157" dirty="0"/>
              <a:t>Node Dev Center – </a:t>
            </a:r>
            <a:r>
              <a:rPr lang="en-US" dirty="0"/>
              <a:t>azure.com/node </a:t>
            </a:r>
          </a:p>
        </p:txBody>
      </p:sp>
      <p:pic>
        <p:nvPicPr>
          <p:cNvPr id="3" name="Picture 2" descr="Screen Clipping"/>
          <p:cNvPicPr>
            <a:picLocks noChangeAspect="1"/>
          </p:cNvPicPr>
          <p:nvPr/>
        </p:nvPicPr>
        <p:blipFill>
          <a:blip r:embed="rId3"/>
          <a:stretch>
            <a:fillRect/>
          </a:stretch>
        </p:blipFill>
        <p:spPr>
          <a:xfrm>
            <a:off x="1395089" y="1098321"/>
            <a:ext cx="9501999" cy="5490256"/>
          </a:xfrm>
          <a:prstGeom prst="rect">
            <a:avLst/>
          </a:prstGeom>
        </p:spPr>
      </p:pic>
    </p:spTree>
    <p:extLst>
      <p:ext uri="{BB962C8B-B14F-4D97-AF65-F5344CB8AC3E}">
        <p14:creationId xmlns:p14="http://schemas.microsoft.com/office/powerpoint/2010/main" val="23926832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azure.microsoft.com/downloads/</a:t>
            </a:r>
          </a:p>
        </p:txBody>
      </p:sp>
      <p:pic>
        <p:nvPicPr>
          <p:cNvPr id="5" name="Picture 4"/>
          <p:cNvPicPr>
            <a:picLocks noChangeAspect="1"/>
          </p:cNvPicPr>
          <p:nvPr/>
        </p:nvPicPr>
        <p:blipFill rotWithShape="1">
          <a:blip r:embed="rId3"/>
          <a:srcRect l="21818" t="9906" r="24016" b="39666"/>
          <a:stretch/>
        </p:blipFill>
        <p:spPr>
          <a:xfrm>
            <a:off x="807152" y="1277604"/>
            <a:ext cx="10288278" cy="5188208"/>
          </a:xfrm>
          <a:prstGeom prst="rect">
            <a:avLst/>
          </a:prstGeom>
          <a:effectLst>
            <a:outerShdw blurRad="381000" sx="101000" sy="101000" algn="ctr" rotWithShape="0">
              <a:prstClr val="black">
                <a:alpha val="21000"/>
              </a:prstClr>
            </a:outerShdw>
          </a:effectLst>
        </p:spPr>
      </p:pic>
    </p:spTree>
    <p:extLst>
      <p:ext uri="{BB962C8B-B14F-4D97-AF65-F5344CB8AC3E}">
        <p14:creationId xmlns:p14="http://schemas.microsoft.com/office/powerpoint/2010/main" val="26172980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Clipping"/>
          <p:cNvPicPr>
            <a:picLocks noChangeAspect="1"/>
          </p:cNvPicPr>
          <p:nvPr/>
        </p:nvPicPr>
        <p:blipFill>
          <a:blip r:embed="rId3"/>
          <a:stretch>
            <a:fillRect/>
          </a:stretch>
        </p:blipFill>
        <p:spPr>
          <a:xfrm>
            <a:off x="896794" y="1101444"/>
            <a:ext cx="10087507" cy="5705073"/>
          </a:xfrm>
          <a:prstGeom prst="rect">
            <a:avLst/>
          </a:prstGeom>
        </p:spPr>
      </p:pic>
      <p:sp>
        <p:nvSpPr>
          <p:cNvPr id="3" name="Title 2"/>
          <p:cNvSpPr>
            <a:spLocks noGrp="1"/>
          </p:cNvSpPr>
          <p:nvPr>
            <p:ph type="title" idx="4294967295"/>
          </p:nvPr>
        </p:nvSpPr>
        <p:spPr>
          <a:xfrm>
            <a:off x="142741" y="81790"/>
            <a:ext cx="10515600" cy="1325563"/>
          </a:xfrm>
        </p:spPr>
        <p:txBody>
          <a:bodyPr/>
          <a:lstStyle/>
          <a:p>
            <a:r>
              <a:rPr lang="en-US" dirty="0"/>
              <a:t>Node.js Code Samples</a:t>
            </a:r>
          </a:p>
        </p:txBody>
      </p:sp>
    </p:spTree>
    <p:extLst>
      <p:ext uri="{BB962C8B-B14F-4D97-AF65-F5344CB8AC3E}">
        <p14:creationId xmlns:p14="http://schemas.microsoft.com/office/powerpoint/2010/main" val="16745962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idx="4294967295"/>
          </p:nvPr>
        </p:nvSpPr>
        <p:spPr>
          <a:xfrm>
            <a:off x="536923" y="289958"/>
            <a:ext cx="11655078" cy="899537"/>
          </a:xfrm>
        </p:spPr>
        <p:txBody>
          <a:bodyPr/>
          <a:lstStyle/>
          <a:p>
            <a:r>
              <a:rPr lang="en-US" dirty="0">
                <a:solidFill>
                  <a:schemeClr val="tx1"/>
                </a:solidFill>
              </a:rPr>
              <a:t>SDKs for Node</a:t>
            </a:r>
          </a:p>
        </p:txBody>
      </p:sp>
      <p:grpSp>
        <p:nvGrpSpPr>
          <p:cNvPr id="100" name="Group 99"/>
          <p:cNvGrpSpPr/>
          <p:nvPr/>
        </p:nvGrpSpPr>
        <p:grpSpPr>
          <a:xfrm>
            <a:off x="1056451" y="1307506"/>
            <a:ext cx="3433806" cy="5462086"/>
            <a:chOff x="1077634" y="1333228"/>
            <a:chExt cx="3502661" cy="5571612"/>
          </a:xfrm>
        </p:grpSpPr>
        <p:grpSp>
          <p:nvGrpSpPr>
            <p:cNvPr id="7" name="Group 6"/>
            <p:cNvGrpSpPr/>
            <p:nvPr/>
          </p:nvGrpSpPr>
          <p:grpSpPr>
            <a:xfrm>
              <a:off x="2993339" y="1333228"/>
              <a:ext cx="1586956" cy="687438"/>
              <a:chOff x="364686" y="1553046"/>
              <a:chExt cx="1801306" cy="780290"/>
            </a:xfrm>
          </p:grpSpPr>
          <p:pic>
            <p:nvPicPr>
              <p:cNvPr id="5" name="Picture 4"/>
              <p:cNvPicPr>
                <a:picLocks noChangeAspect="1"/>
              </p:cNvPicPr>
              <p:nvPr/>
            </p:nvPicPr>
            <p:blipFill>
              <a:blip r:embed="rId3">
                <a:biLevel thresh="25000"/>
                <a:extLst>
                  <a:ext uri="{28A0092B-C50C-407E-A947-70E740481C1C}">
                    <a14:useLocalDpi xmlns:a14="http://schemas.microsoft.com/office/drawing/2010/main" val="0"/>
                  </a:ext>
                </a:extLst>
              </a:blip>
              <a:stretch>
                <a:fillRect/>
              </a:stretch>
            </p:blipFill>
            <p:spPr>
              <a:xfrm>
                <a:off x="1385702" y="1553046"/>
                <a:ext cx="780290" cy="780290"/>
              </a:xfrm>
              <a:prstGeom prst="rect">
                <a:avLst/>
              </a:prstGeom>
            </p:spPr>
          </p:pic>
          <p:sp>
            <p:nvSpPr>
              <p:cNvPr id="9" name="TextBox 8"/>
              <p:cNvSpPr txBox="1"/>
              <p:nvPr/>
            </p:nvSpPr>
            <p:spPr>
              <a:xfrm>
                <a:off x="364686" y="1712358"/>
                <a:ext cx="966529" cy="384282"/>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Storage</a:t>
                </a:r>
              </a:p>
            </p:txBody>
          </p:sp>
        </p:grpSp>
        <p:grpSp>
          <p:nvGrpSpPr>
            <p:cNvPr id="21" name="Group 20"/>
            <p:cNvGrpSpPr/>
            <p:nvPr/>
          </p:nvGrpSpPr>
          <p:grpSpPr>
            <a:xfrm>
              <a:off x="2668526" y="6278273"/>
              <a:ext cx="1793469" cy="626567"/>
              <a:chOff x="117935" y="3726840"/>
              <a:chExt cx="2035713" cy="711197"/>
            </a:xfrm>
          </p:grpSpPr>
          <p:pic>
            <p:nvPicPr>
              <p:cNvPr id="8" name="Picture 7"/>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1442451" y="3726840"/>
                <a:ext cx="711197" cy="711197"/>
              </a:xfrm>
              <a:prstGeom prst="rect">
                <a:avLst/>
              </a:prstGeom>
            </p:spPr>
          </p:pic>
          <p:sp>
            <p:nvSpPr>
              <p:cNvPr id="11" name="TextBox 10"/>
              <p:cNvSpPr txBox="1"/>
              <p:nvPr/>
            </p:nvSpPr>
            <p:spPr>
              <a:xfrm>
                <a:off x="117935" y="3815715"/>
                <a:ext cx="1303141" cy="384282"/>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Service Bus</a:t>
                </a:r>
              </a:p>
            </p:txBody>
          </p:sp>
        </p:grpSp>
        <p:grpSp>
          <p:nvGrpSpPr>
            <p:cNvPr id="19" name="Group 18"/>
            <p:cNvGrpSpPr/>
            <p:nvPr/>
          </p:nvGrpSpPr>
          <p:grpSpPr>
            <a:xfrm>
              <a:off x="1816845" y="5487706"/>
              <a:ext cx="2056381" cy="687438"/>
              <a:chOff x="-180487" y="2577628"/>
              <a:chExt cx="2334136" cy="780290"/>
            </a:xfrm>
          </p:grpSpPr>
          <p:pic>
            <p:nvPicPr>
              <p:cNvPr id="6" name="Picture 5"/>
              <p:cNvPicPr>
                <a:picLocks noChangeAspect="1"/>
              </p:cNvPicPr>
              <p:nvPr/>
            </p:nvPicPr>
            <p:blipFill>
              <a:blip r:embed="rId5">
                <a:biLevel thresh="25000"/>
                <a:extLst>
                  <a:ext uri="{28A0092B-C50C-407E-A947-70E740481C1C}">
                    <a14:useLocalDpi xmlns:a14="http://schemas.microsoft.com/office/drawing/2010/main" val="0"/>
                  </a:ext>
                </a:extLst>
              </a:blip>
              <a:stretch>
                <a:fillRect/>
              </a:stretch>
            </p:blipFill>
            <p:spPr>
              <a:xfrm>
                <a:off x="1373359" y="2577628"/>
                <a:ext cx="780290" cy="780290"/>
              </a:xfrm>
              <a:prstGeom prst="rect">
                <a:avLst/>
              </a:prstGeom>
            </p:spPr>
          </p:pic>
          <p:sp>
            <p:nvSpPr>
              <p:cNvPr id="12" name="TextBox 11"/>
              <p:cNvSpPr txBox="1"/>
              <p:nvPr/>
            </p:nvSpPr>
            <p:spPr>
              <a:xfrm>
                <a:off x="-180487" y="2679231"/>
                <a:ext cx="1512385" cy="384282"/>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Management</a:t>
                </a:r>
              </a:p>
            </p:txBody>
          </p:sp>
        </p:grpSp>
        <p:grpSp>
          <p:nvGrpSpPr>
            <p:cNvPr id="15" name="Group 14"/>
            <p:cNvGrpSpPr/>
            <p:nvPr/>
          </p:nvGrpSpPr>
          <p:grpSpPr>
            <a:xfrm>
              <a:off x="2316561" y="2061447"/>
              <a:ext cx="1597552" cy="637626"/>
              <a:chOff x="1107313" y="1835410"/>
              <a:chExt cx="1813334" cy="723750"/>
            </a:xfrm>
          </p:grpSpPr>
          <p:grpSp>
            <p:nvGrpSpPr>
              <p:cNvPr id="30" name="Group 4"/>
              <p:cNvGrpSpPr>
                <a:grpSpLocks noChangeAspect="1"/>
              </p:cNvGrpSpPr>
              <p:nvPr/>
            </p:nvGrpSpPr>
            <p:grpSpPr bwMode="auto">
              <a:xfrm>
                <a:off x="2231082" y="1835410"/>
                <a:ext cx="689565" cy="723750"/>
                <a:chOff x="-197" y="792"/>
                <a:chExt cx="1412" cy="1482"/>
              </a:xfrm>
            </p:grpSpPr>
            <p:sp>
              <p:nvSpPr>
                <p:cNvPr id="38" name="Freeform 5"/>
                <p:cNvSpPr>
                  <a:spLocks/>
                </p:cNvSpPr>
                <p:nvPr/>
              </p:nvSpPr>
              <p:spPr bwMode="auto">
                <a:xfrm>
                  <a:off x="-197" y="1061"/>
                  <a:ext cx="1412" cy="1213"/>
                </a:xfrm>
                <a:custGeom>
                  <a:avLst/>
                  <a:gdLst>
                    <a:gd name="T0" fmla="*/ 164 w 595"/>
                    <a:gd name="T1" fmla="*/ 0 h 511"/>
                    <a:gd name="T2" fmla="*/ 181 w 595"/>
                    <a:gd name="T3" fmla="*/ 84 h 511"/>
                    <a:gd name="T4" fmla="*/ 145 w 595"/>
                    <a:gd name="T5" fmla="*/ 309 h 511"/>
                    <a:gd name="T6" fmla="*/ 339 w 595"/>
                    <a:gd name="T7" fmla="*/ 413 h 511"/>
                    <a:gd name="T8" fmla="*/ 515 w 595"/>
                    <a:gd name="T9" fmla="*/ 232 h 511"/>
                    <a:gd name="T10" fmla="*/ 464 w 595"/>
                    <a:gd name="T11" fmla="*/ 91 h 511"/>
                    <a:gd name="T12" fmla="*/ 484 w 595"/>
                    <a:gd name="T13" fmla="*/ 7 h 511"/>
                    <a:gd name="T14" fmla="*/ 588 w 595"/>
                    <a:gd name="T15" fmla="*/ 241 h 511"/>
                    <a:gd name="T16" fmla="*/ 344 w 595"/>
                    <a:gd name="T17" fmla="*/ 488 h 511"/>
                    <a:gd name="T18" fmla="*/ 66 w 595"/>
                    <a:gd name="T19" fmla="*/ 313 h 511"/>
                    <a:gd name="T20" fmla="*/ 164 w 595"/>
                    <a:gd name="T21" fmla="*/ 0 h 5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95" h="511">
                      <a:moveTo>
                        <a:pt x="164" y="0"/>
                      </a:moveTo>
                      <a:cubicBezTo>
                        <a:pt x="164" y="0"/>
                        <a:pt x="163" y="50"/>
                        <a:pt x="181" y="84"/>
                      </a:cubicBezTo>
                      <a:cubicBezTo>
                        <a:pt x="181" y="84"/>
                        <a:pt x="82" y="173"/>
                        <a:pt x="145" y="309"/>
                      </a:cubicBezTo>
                      <a:cubicBezTo>
                        <a:pt x="145" y="309"/>
                        <a:pt x="208" y="431"/>
                        <a:pt x="339" y="413"/>
                      </a:cubicBezTo>
                      <a:cubicBezTo>
                        <a:pt x="339" y="413"/>
                        <a:pt x="500" y="395"/>
                        <a:pt x="515" y="232"/>
                      </a:cubicBezTo>
                      <a:cubicBezTo>
                        <a:pt x="515" y="232"/>
                        <a:pt x="522" y="146"/>
                        <a:pt x="464" y="91"/>
                      </a:cubicBezTo>
                      <a:cubicBezTo>
                        <a:pt x="464" y="91"/>
                        <a:pt x="487" y="42"/>
                        <a:pt x="484" y="7"/>
                      </a:cubicBezTo>
                      <a:cubicBezTo>
                        <a:pt x="484" y="7"/>
                        <a:pt x="595" y="81"/>
                        <a:pt x="588" y="241"/>
                      </a:cubicBezTo>
                      <a:cubicBezTo>
                        <a:pt x="588" y="241"/>
                        <a:pt x="581" y="456"/>
                        <a:pt x="344" y="488"/>
                      </a:cubicBezTo>
                      <a:cubicBezTo>
                        <a:pt x="344" y="488"/>
                        <a:pt x="145" y="511"/>
                        <a:pt x="66" y="313"/>
                      </a:cubicBezTo>
                      <a:cubicBezTo>
                        <a:pt x="66" y="313"/>
                        <a:pt x="0" y="126"/>
                        <a:pt x="16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40" name="Freeform 6"/>
                <p:cNvSpPr>
                  <a:spLocks noEditPoints="1"/>
                </p:cNvSpPr>
                <p:nvPr/>
              </p:nvSpPr>
              <p:spPr bwMode="auto">
                <a:xfrm>
                  <a:off x="261" y="792"/>
                  <a:ext cx="600" cy="1131"/>
                </a:xfrm>
                <a:custGeom>
                  <a:avLst/>
                  <a:gdLst>
                    <a:gd name="T0" fmla="*/ 168 w 253"/>
                    <a:gd name="T1" fmla="*/ 476 h 476"/>
                    <a:gd name="T2" fmla="*/ 95 w 253"/>
                    <a:gd name="T3" fmla="*/ 476 h 476"/>
                    <a:gd name="T4" fmla="*/ 95 w 253"/>
                    <a:gd name="T5" fmla="*/ 429 h 476"/>
                    <a:gd name="T6" fmla="*/ 38 w 253"/>
                    <a:gd name="T7" fmla="*/ 429 h 476"/>
                    <a:gd name="T8" fmla="*/ 38 w 253"/>
                    <a:gd name="T9" fmla="*/ 369 h 476"/>
                    <a:gd name="T10" fmla="*/ 97 w 253"/>
                    <a:gd name="T11" fmla="*/ 369 h 476"/>
                    <a:gd name="T12" fmla="*/ 97 w 253"/>
                    <a:gd name="T13" fmla="*/ 246 h 476"/>
                    <a:gd name="T14" fmla="*/ 6 w 253"/>
                    <a:gd name="T15" fmla="*/ 123 h 476"/>
                    <a:gd name="T16" fmla="*/ 128 w 253"/>
                    <a:gd name="T17" fmla="*/ 0 h 476"/>
                    <a:gd name="T18" fmla="*/ 253 w 253"/>
                    <a:gd name="T19" fmla="*/ 121 h 476"/>
                    <a:gd name="T20" fmla="*/ 166 w 253"/>
                    <a:gd name="T21" fmla="*/ 246 h 476"/>
                    <a:gd name="T22" fmla="*/ 168 w 253"/>
                    <a:gd name="T23" fmla="*/ 476 h 476"/>
                    <a:gd name="T24" fmla="*/ 129 w 253"/>
                    <a:gd name="T25" fmla="*/ 70 h 476"/>
                    <a:gd name="T26" fmla="*/ 72 w 253"/>
                    <a:gd name="T27" fmla="*/ 128 h 476"/>
                    <a:gd name="T28" fmla="*/ 129 w 253"/>
                    <a:gd name="T29" fmla="*/ 185 h 476"/>
                    <a:gd name="T30" fmla="*/ 187 w 253"/>
                    <a:gd name="T31" fmla="*/ 128 h 476"/>
                    <a:gd name="T32" fmla="*/ 129 w 253"/>
                    <a:gd name="T33" fmla="*/ 70 h 4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3" h="476">
                      <a:moveTo>
                        <a:pt x="168" y="476"/>
                      </a:moveTo>
                      <a:cubicBezTo>
                        <a:pt x="95" y="476"/>
                        <a:pt x="95" y="476"/>
                        <a:pt x="95" y="476"/>
                      </a:cubicBezTo>
                      <a:cubicBezTo>
                        <a:pt x="95" y="429"/>
                        <a:pt x="95" y="429"/>
                        <a:pt x="95" y="429"/>
                      </a:cubicBezTo>
                      <a:cubicBezTo>
                        <a:pt x="38" y="429"/>
                        <a:pt x="38" y="429"/>
                        <a:pt x="38" y="429"/>
                      </a:cubicBezTo>
                      <a:cubicBezTo>
                        <a:pt x="38" y="369"/>
                        <a:pt x="38" y="369"/>
                        <a:pt x="38" y="369"/>
                      </a:cubicBezTo>
                      <a:cubicBezTo>
                        <a:pt x="97" y="369"/>
                        <a:pt x="97" y="369"/>
                        <a:pt x="97" y="369"/>
                      </a:cubicBezTo>
                      <a:cubicBezTo>
                        <a:pt x="97" y="246"/>
                        <a:pt x="97" y="246"/>
                        <a:pt x="97" y="246"/>
                      </a:cubicBezTo>
                      <a:cubicBezTo>
                        <a:pt x="0" y="208"/>
                        <a:pt x="6" y="123"/>
                        <a:pt x="6" y="123"/>
                      </a:cubicBezTo>
                      <a:cubicBezTo>
                        <a:pt x="21" y="1"/>
                        <a:pt x="128" y="0"/>
                        <a:pt x="128" y="0"/>
                      </a:cubicBezTo>
                      <a:cubicBezTo>
                        <a:pt x="251" y="12"/>
                        <a:pt x="253" y="121"/>
                        <a:pt x="253" y="121"/>
                      </a:cubicBezTo>
                      <a:cubicBezTo>
                        <a:pt x="250" y="219"/>
                        <a:pt x="166" y="246"/>
                        <a:pt x="166" y="246"/>
                      </a:cubicBezTo>
                      <a:lnTo>
                        <a:pt x="168" y="476"/>
                      </a:lnTo>
                      <a:close/>
                      <a:moveTo>
                        <a:pt x="129" y="70"/>
                      </a:moveTo>
                      <a:cubicBezTo>
                        <a:pt x="98" y="70"/>
                        <a:pt x="72" y="96"/>
                        <a:pt x="72" y="128"/>
                      </a:cubicBezTo>
                      <a:cubicBezTo>
                        <a:pt x="72" y="159"/>
                        <a:pt x="98" y="185"/>
                        <a:pt x="129" y="185"/>
                      </a:cubicBezTo>
                      <a:cubicBezTo>
                        <a:pt x="161" y="185"/>
                        <a:pt x="187" y="159"/>
                        <a:pt x="187" y="128"/>
                      </a:cubicBezTo>
                      <a:cubicBezTo>
                        <a:pt x="187" y="96"/>
                        <a:pt x="161" y="70"/>
                        <a:pt x="129" y="7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grpSp>
          <p:sp>
            <p:nvSpPr>
              <p:cNvPr id="41" name="TextBox 40"/>
              <p:cNvSpPr txBox="1"/>
              <p:nvPr/>
            </p:nvSpPr>
            <p:spPr>
              <a:xfrm>
                <a:off x="1107313" y="2019582"/>
                <a:ext cx="1115729" cy="384282"/>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Key Vault</a:t>
                </a:r>
              </a:p>
            </p:txBody>
          </p:sp>
        </p:grpSp>
        <p:grpSp>
          <p:nvGrpSpPr>
            <p:cNvPr id="25" name="Group 24"/>
            <p:cNvGrpSpPr/>
            <p:nvPr/>
          </p:nvGrpSpPr>
          <p:grpSpPr>
            <a:xfrm>
              <a:off x="1077634" y="2925588"/>
              <a:ext cx="2476054" cy="546391"/>
              <a:chOff x="-203634" y="2661974"/>
              <a:chExt cx="2810495" cy="620192"/>
            </a:xfrm>
          </p:grpSpPr>
          <p:grpSp>
            <p:nvGrpSpPr>
              <p:cNvPr id="43" name="Group 9"/>
              <p:cNvGrpSpPr>
                <a:grpSpLocks noChangeAspect="1"/>
              </p:cNvGrpSpPr>
              <p:nvPr/>
            </p:nvGrpSpPr>
            <p:grpSpPr bwMode="auto">
              <a:xfrm>
                <a:off x="1848495" y="2661974"/>
                <a:ext cx="758366" cy="620192"/>
                <a:chOff x="3200" y="1624"/>
                <a:chExt cx="1427" cy="1167"/>
              </a:xfrm>
            </p:grpSpPr>
            <p:sp>
              <p:nvSpPr>
                <p:cNvPr id="45" name="Freeform 10"/>
                <p:cNvSpPr>
                  <a:spLocks/>
                </p:cNvSpPr>
                <p:nvPr/>
              </p:nvSpPr>
              <p:spPr bwMode="auto">
                <a:xfrm>
                  <a:off x="3200" y="1631"/>
                  <a:ext cx="326" cy="1156"/>
                </a:xfrm>
                <a:custGeom>
                  <a:avLst/>
                  <a:gdLst>
                    <a:gd name="T0" fmla="*/ 113 w 137"/>
                    <a:gd name="T1" fmla="*/ 0 h 486"/>
                    <a:gd name="T2" fmla="*/ 131 w 137"/>
                    <a:gd name="T3" fmla="*/ 12 h 486"/>
                    <a:gd name="T4" fmla="*/ 120 w 137"/>
                    <a:gd name="T5" fmla="*/ 33 h 486"/>
                    <a:gd name="T6" fmla="*/ 53 w 137"/>
                    <a:gd name="T7" fmla="*/ 73 h 486"/>
                    <a:gd name="T8" fmla="*/ 36 w 137"/>
                    <a:gd name="T9" fmla="*/ 101 h 486"/>
                    <a:gd name="T10" fmla="*/ 36 w 137"/>
                    <a:gd name="T11" fmla="*/ 381 h 486"/>
                    <a:gd name="T12" fmla="*/ 53 w 137"/>
                    <a:gd name="T13" fmla="*/ 410 h 486"/>
                    <a:gd name="T14" fmla="*/ 118 w 137"/>
                    <a:gd name="T15" fmla="*/ 448 h 486"/>
                    <a:gd name="T16" fmla="*/ 130 w 137"/>
                    <a:gd name="T17" fmla="*/ 474 h 486"/>
                    <a:gd name="T18" fmla="*/ 102 w 137"/>
                    <a:gd name="T19" fmla="*/ 478 h 486"/>
                    <a:gd name="T20" fmla="*/ 26 w 137"/>
                    <a:gd name="T21" fmla="*/ 434 h 486"/>
                    <a:gd name="T22" fmla="*/ 1 w 137"/>
                    <a:gd name="T23" fmla="*/ 387 h 486"/>
                    <a:gd name="T24" fmla="*/ 1 w 137"/>
                    <a:gd name="T25" fmla="*/ 97 h 486"/>
                    <a:gd name="T26" fmla="*/ 28 w 137"/>
                    <a:gd name="T27" fmla="*/ 48 h 486"/>
                    <a:gd name="T28" fmla="*/ 101 w 137"/>
                    <a:gd name="T29" fmla="*/ 5 h 486"/>
                    <a:gd name="T30" fmla="*/ 113 w 137"/>
                    <a:gd name="T31" fmla="*/ 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7" h="486">
                      <a:moveTo>
                        <a:pt x="113" y="0"/>
                      </a:moveTo>
                      <a:cubicBezTo>
                        <a:pt x="124" y="0"/>
                        <a:pt x="129" y="5"/>
                        <a:pt x="131" y="12"/>
                      </a:cubicBezTo>
                      <a:cubicBezTo>
                        <a:pt x="134" y="22"/>
                        <a:pt x="128" y="29"/>
                        <a:pt x="120" y="33"/>
                      </a:cubicBezTo>
                      <a:cubicBezTo>
                        <a:pt x="98" y="47"/>
                        <a:pt x="76" y="61"/>
                        <a:pt x="53" y="73"/>
                      </a:cubicBezTo>
                      <a:cubicBezTo>
                        <a:pt x="41" y="79"/>
                        <a:pt x="36" y="88"/>
                        <a:pt x="36" y="101"/>
                      </a:cubicBezTo>
                      <a:cubicBezTo>
                        <a:pt x="37" y="195"/>
                        <a:pt x="37" y="288"/>
                        <a:pt x="36" y="381"/>
                      </a:cubicBezTo>
                      <a:cubicBezTo>
                        <a:pt x="36" y="395"/>
                        <a:pt x="41" y="403"/>
                        <a:pt x="53" y="410"/>
                      </a:cubicBezTo>
                      <a:cubicBezTo>
                        <a:pt x="75" y="422"/>
                        <a:pt x="97" y="435"/>
                        <a:pt x="118" y="448"/>
                      </a:cubicBezTo>
                      <a:cubicBezTo>
                        <a:pt x="128" y="454"/>
                        <a:pt x="137" y="461"/>
                        <a:pt x="130" y="474"/>
                      </a:cubicBezTo>
                      <a:cubicBezTo>
                        <a:pt x="123" y="486"/>
                        <a:pt x="112" y="484"/>
                        <a:pt x="102" y="478"/>
                      </a:cubicBezTo>
                      <a:cubicBezTo>
                        <a:pt x="77" y="463"/>
                        <a:pt x="51" y="449"/>
                        <a:pt x="26" y="434"/>
                      </a:cubicBezTo>
                      <a:cubicBezTo>
                        <a:pt x="8" y="423"/>
                        <a:pt x="1" y="407"/>
                        <a:pt x="1" y="387"/>
                      </a:cubicBezTo>
                      <a:cubicBezTo>
                        <a:pt x="1" y="290"/>
                        <a:pt x="1" y="194"/>
                        <a:pt x="1" y="97"/>
                      </a:cubicBezTo>
                      <a:cubicBezTo>
                        <a:pt x="0" y="75"/>
                        <a:pt x="9" y="59"/>
                        <a:pt x="28" y="48"/>
                      </a:cubicBezTo>
                      <a:cubicBezTo>
                        <a:pt x="52" y="33"/>
                        <a:pt x="76" y="19"/>
                        <a:pt x="101" y="5"/>
                      </a:cubicBezTo>
                      <a:cubicBezTo>
                        <a:pt x="105" y="3"/>
                        <a:pt x="110" y="1"/>
                        <a:pt x="113" y="0"/>
                      </a:cubicBezTo>
                      <a:close/>
                    </a:path>
                  </a:pathLst>
                </a:custGeom>
                <a:solidFill>
                  <a:srgbClr val="FBFD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46" name="Freeform 11"/>
                <p:cNvSpPr>
                  <a:spLocks/>
                </p:cNvSpPr>
                <p:nvPr/>
              </p:nvSpPr>
              <p:spPr bwMode="auto">
                <a:xfrm>
                  <a:off x="4299" y="1624"/>
                  <a:ext cx="328" cy="1167"/>
                </a:xfrm>
                <a:custGeom>
                  <a:avLst/>
                  <a:gdLst>
                    <a:gd name="T0" fmla="*/ 138 w 138"/>
                    <a:gd name="T1" fmla="*/ 245 h 491"/>
                    <a:gd name="T2" fmla="*/ 138 w 138"/>
                    <a:gd name="T3" fmla="*/ 385 h 491"/>
                    <a:gd name="T4" fmla="*/ 106 w 138"/>
                    <a:gd name="T5" fmla="*/ 441 h 491"/>
                    <a:gd name="T6" fmla="*/ 41 w 138"/>
                    <a:gd name="T7" fmla="*/ 479 h 491"/>
                    <a:gd name="T8" fmla="*/ 9 w 138"/>
                    <a:gd name="T9" fmla="*/ 478 h 491"/>
                    <a:gd name="T10" fmla="*/ 22 w 138"/>
                    <a:gd name="T11" fmla="*/ 450 h 491"/>
                    <a:gd name="T12" fmla="*/ 88 w 138"/>
                    <a:gd name="T13" fmla="*/ 412 h 491"/>
                    <a:gd name="T14" fmla="*/ 102 w 138"/>
                    <a:gd name="T15" fmla="*/ 387 h 491"/>
                    <a:gd name="T16" fmla="*/ 102 w 138"/>
                    <a:gd name="T17" fmla="*/ 102 h 491"/>
                    <a:gd name="T18" fmla="*/ 88 w 138"/>
                    <a:gd name="T19" fmla="*/ 77 h 491"/>
                    <a:gd name="T20" fmla="*/ 21 w 138"/>
                    <a:gd name="T21" fmla="*/ 38 h 491"/>
                    <a:gd name="T22" fmla="*/ 8 w 138"/>
                    <a:gd name="T23" fmla="*/ 13 h 491"/>
                    <a:gd name="T24" fmla="*/ 37 w 138"/>
                    <a:gd name="T25" fmla="*/ 8 h 491"/>
                    <a:gd name="T26" fmla="*/ 111 w 138"/>
                    <a:gd name="T27" fmla="*/ 52 h 491"/>
                    <a:gd name="T28" fmla="*/ 138 w 138"/>
                    <a:gd name="T29" fmla="*/ 100 h 491"/>
                    <a:gd name="T30" fmla="*/ 138 w 138"/>
                    <a:gd name="T31" fmla="*/ 245 h 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8" h="491">
                      <a:moveTo>
                        <a:pt x="138" y="245"/>
                      </a:moveTo>
                      <a:cubicBezTo>
                        <a:pt x="138" y="292"/>
                        <a:pt x="137" y="339"/>
                        <a:pt x="138" y="385"/>
                      </a:cubicBezTo>
                      <a:cubicBezTo>
                        <a:pt x="138" y="411"/>
                        <a:pt x="128" y="429"/>
                        <a:pt x="106" y="441"/>
                      </a:cubicBezTo>
                      <a:cubicBezTo>
                        <a:pt x="84" y="453"/>
                        <a:pt x="63" y="466"/>
                        <a:pt x="41" y="479"/>
                      </a:cubicBezTo>
                      <a:cubicBezTo>
                        <a:pt x="30" y="485"/>
                        <a:pt x="18" y="491"/>
                        <a:pt x="9" y="478"/>
                      </a:cubicBezTo>
                      <a:cubicBezTo>
                        <a:pt x="0" y="463"/>
                        <a:pt x="12" y="456"/>
                        <a:pt x="22" y="450"/>
                      </a:cubicBezTo>
                      <a:cubicBezTo>
                        <a:pt x="44" y="437"/>
                        <a:pt x="66" y="424"/>
                        <a:pt x="88" y="412"/>
                      </a:cubicBezTo>
                      <a:cubicBezTo>
                        <a:pt x="97" y="406"/>
                        <a:pt x="102" y="399"/>
                        <a:pt x="102" y="387"/>
                      </a:cubicBezTo>
                      <a:cubicBezTo>
                        <a:pt x="101" y="292"/>
                        <a:pt x="101" y="197"/>
                        <a:pt x="102" y="102"/>
                      </a:cubicBezTo>
                      <a:cubicBezTo>
                        <a:pt x="102" y="90"/>
                        <a:pt x="98" y="83"/>
                        <a:pt x="88" y="77"/>
                      </a:cubicBezTo>
                      <a:cubicBezTo>
                        <a:pt x="65" y="65"/>
                        <a:pt x="43" y="51"/>
                        <a:pt x="21" y="38"/>
                      </a:cubicBezTo>
                      <a:cubicBezTo>
                        <a:pt x="11" y="33"/>
                        <a:pt x="1" y="26"/>
                        <a:pt x="8" y="13"/>
                      </a:cubicBezTo>
                      <a:cubicBezTo>
                        <a:pt x="15" y="0"/>
                        <a:pt x="26" y="2"/>
                        <a:pt x="37" y="8"/>
                      </a:cubicBezTo>
                      <a:cubicBezTo>
                        <a:pt x="62" y="23"/>
                        <a:pt x="87" y="37"/>
                        <a:pt x="111" y="52"/>
                      </a:cubicBezTo>
                      <a:cubicBezTo>
                        <a:pt x="129" y="62"/>
                        <a:pt x="138" y="78"/>
                        <a:pt x="138" y="100"/>
                      </a:cubicBezTo>
                      <a:cubicBezTo>
                        <a:pt x="137" y="148"/>
                        <a:pt x="138" y="197"/>
                        <a:pt x="138" y="245"/>
                      </a:cubicBezTo>
                      <a:close/>
                    </a:path>
                  </a:pathLst>
                </a:custGeom>
                <a:solidFill>
                  <a:srgbClr val="FBFD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47" name="Freeform 12"/>
                <p:cNvSpPr>
                  <a:spLocks/>
                </p:cNvSpPr>
                <p:nvPr/>
              </p:nvSpPr>
              <p:spPr bwMode="auto">
                <a:xfrm>
                  <a:off x="3490" y="1679"/>
                  <a:ext cx="847" cy="452"/>
                </a:xfrm>
                <a:custGeom>
                  <a:avLst/>
                  <a:gdLst>
                    <a:gd name="T0" fmla="*/ 0 w 847"/>
                    <a:gd name="T1" fmla="*/ 202 h 452"/>
                    <a:gd name="T2" fmla="*/ 422 w 847"/>
                    <a:gd name="T3" fmla="*/ 0 h 452"/>
                    <a:gd name="T4" fmla="*/ 847 w 847"/>
                    <a:gd name="T5" fmla="*/ 202 h 452"/>
                    <a:gd name="T6" fmla="*/ 422 w 847"/>
                    <a:gd name="T7" fmla="*/ 452 h 452"/>
                    <a:gd name="T8" fmla="*/ 0 w 847"/>
                    <a:gd name="T9" fmla="*/ 202 h 452"/>
                  </a:gdLst>
                  <a:ahLst/>
                  <a:cxnLst>
                    <a:cxn ang="0">
                      <a:pos x="T0" y="T1"/>
                    </a:cxn>
                    <a:cxn ang="0">
                      <a:pos x="T2" y="T3"/>
                    </a:cxn>
                    <a:cxn ang="0">
                      <a:pos x="T4" y="T5"/>
                    </a:cxn>
                    <a:cxn ang="0">
                      <a:pos x="T6" y="T7"/>
                    </a:cxn>
                    <a:cxn ang="0">
                      <a:pos x="T8" y="T9"/>
                    </a:cxn>
                  </a:cxnLst>
                  <a:rect l="0" t="0" r="r" b="b"/>
                  <a:pathLst>
                    <a:path w="847" h="452">
                      <a:moveTo>
                        <a:pt x="0" y="202"/>
                      </a:moveTo>
                      <a:lnTo>
                        <a:pt x="422" y="0"/>
                      </a:lnTo>
                      <a:lnTo>
                        <a:pt x="847" y="202"/>
                      </a:lnTo>
                      <a:lnTo>
                        <a:pt x="422" y="452"/>
                      </a:lnTo>
                      <a:lnTo>
                        <a:pt x="0" y="20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48" name="Freeform 13"/>
                <p:cNvSpPr>
                  <a:spLocks/>
                </p:cNvSpPr>
                <p:nvPr/>
              </p:nvSpPr>
              <p:spPr bwMode="auto">
                <a:xfrm>
                  <a:off x="3435" y="1983"/>
                  <a:ext cx="432" cy="735"/>
                </a:xfrm>
                <a:custGeom>
                  <a:avLst/>
                  <a:gdLst>
                    <a:gd name="T0" fmla="*/ 0 w 432"/>
                    <a:gd name="T1" fmla="*/ 0 h 735"/>
                    <a:gd name="T2" fmla="*/ 432 w 432"/>
                    <a:gd name="T3" fmla="*/ 247 h 735"/>
                    <a:gd name="T4" fmla="*/ 432 w 432"/>
                    <a:gd name="T5" fmla="*/ 735 h 735"/>
                    <a:gd name="T6" fmla="*/ 0 w 432"/>
                    <a:gd name="T7" fmla="*/ 499 h 735"/>
                    <a:gd name="T8" fmla="*/ 0 w 432"/>
                    <a:gd name="T9" fmla="*/ 0 h 735"/>
                  </a:gdLst>
                  <a:ahLst/>
                  <a:cxnLst>
                    <a:cxn ang="0">
                      <a:pos x="T0" y="T1"/>
                    </a:cxn>
                    <a:cxn ang="0">
                      <a:pos x="T2" y="T3"/>
                    </a:cxn>
                    <a:cxn ang="0">
                      <a:pos x="T4" y="T5"/>
                    </a:cxn>
                    <a:cxn ang="0">
                      <a:pos x="T6" y="T7"/>
                    </a:cxn>
                    <a:cxn ang="0">
                      <a:pos x="T8" y="T9"/>
                    </a:cxn>
                  </a:cxnLst>
                  <a:rect l="0" t="0" r="r" b="b"/>
                  <a:pathLst>
                    <a:path w="432" h="735">
                      <a:moveTo>
                        <a:pt x="0" y="0"/>
                      </a:moveTo>
                      <a:lnTo>
                        <a:pt x="432" y="247"/>
                      </a:lnTo>
                      <a:lnTo>
                        <a:pt x="432" y="735"/>
                      </a:lnTo>
                      <a:lnTo>
                        <a:pt x="0" y="499"/>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49" name="Freeform 14"/>
                <p:cNvSpPr>
                  <a:spLocks/>
                </p:cNvSpPr>
                <p:nvPr/>
              </p:nvSpPr>
              <p:spPr bwMode="auto">
                <a:xfrm>
                  <a:off x="3967" y="1983"/>
                  <a:ext cx="430" cy="746"/>
                </a:xfrm>
                <a:custGeom>
                  <a:avLst/>
                  <a:gdLst>
                    <a:gd name="T0" fmla="*/ 0 w 430"/>
                    <a:gd name="T1" fmla="*/ 247 h 746"/>
                    <a:gd name="T2" fmla="*/ 430 w 430"/>
                    <a:gd name="T3" fmla="*/ 0 h 746"/>
                    <a:gd name="T4" fmla="*/ 430 w 430"/>
                    <a:gd name="T5" fmla="*/ 502 h 746"/>
                    <a:gd name="T6" fmla="*/ 0 w 430"/>
                    <a:gd name="T7" fmla="*/ 746 h 746"/>
                    <a:gd name="T8" fmla="*/ 0 w 430"/>
                    <a:gd name="T9" fmla="*/ 247 h 746"/>
                  </a:gdLst>
                  <a:ahLst/>
                  <a:cxnLst>
                    <a:cxn ang="0">
                      <a:pos x="T0" y="T1"/>
                    </a:cxn>
                    <a:cxn ang="0">
                      <a:pos x="T2" y="T3"/>
                    </a:cxn>
                    <a:cxn ang="0">
                      <a:pos x="T4" y="T5"/>
                    </a:cxn>
                    <a:cxn ang="0">
                      <a:pos x="T6" y="T7"/>
                    </a:cxn>
                    <a:cxn ang="0">
                      <a:pos x="T8" y="T9"/>
                    </a:cxn>
                  </a:cxnLst>
                  <a:rect l="0" t="0" r="r" b="b"/>
                  <a:pathLst>
                    <a:path w="430" h="746">
                      <a:moveTo>
                        <a:pt x="0" y="247"/>
                      </a:moveTo>
                      <a:lnTo>
                        <a:pt x="430" y="0"/>
                      </a:lnTo>
                      <a:lnTo>
                        <a:pt x="430" y="502"/>
                      </a:lnTo>
                      <a:lnTo>
                        <a:pt x="0" y="746"/>
                      </a:lnTo>
                      <a:lnTo>
                        <a:pt x="0" y="24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grpSp>
          <p:sp>
            <p:nvSpPr>
              <p:cNvPr id="50" name="TextBox 49"/>
              <p:cNvSpPr txBox="1"/>
              <p:nvPr/>
            </p:nvSpPr>
            <p:spPr>
              <a:xfrm>
                <a:off x="-203634" y="2713004"/>
                <a:ext cx="2041867" cy="384282"/>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Resource Manager</a:t>
                </a:r>
              </a:p>
            </p:txBody>
          </p:sp>
        </p:grpSp>
        <p:grpSp>
          <p:nvGrpSpPr>
            <p:cNvPr id="37" name="Group 36"/>
            <p:cNvGrpSpPr/>
            <p:nvPr/>
          </p:nvGrpSpPr>
          <p:grpSpPr>
            <a:xfrm>
              <a:off x="2050454" y="4621872"/>
              <a:ext cx="1515173" cy="570748"/>
              <a:chOff x="591605" y="4341398"/>
              <a:chExt cx="1719828" cy="647839"/>
            </a:xfrm>
          </p:grpSpPr>
          <p:grpSp>
            <p:nvGrpSpPr>
              <p:cNvPr id="52" name="Group 17"/>
              <p:cNvGrpSpPr>
                <a:grpSpLocks noChangeAspect="1"/>
              </p:cNvGrpSpPr>
              <p:nvPr/>
            </p:nvGrpSpPr>
            <p:grpSpPr bwMode="auto">
              <a:xfrm>
                <a:off x="1828800" y="4341398"/>
                <a:ext cx="482633" cy="647839"/>
                <a:chOff x="3118" y="1127"/>
                <a:chExt cx="1598" cy="2145"/>
              </a:xfrm>
            </p:grpSpPr>
            <p:sp>
              <p:nvSpPr>
                <p:cNvPr id="54" name="Freeform 18"/>
                <p:cNvSpPr>
                  <a:spLocks/>
                </p:cNvSpPr>
                <p:nvPr/>
              </p:nvSpPr>
              <p:spPr bwMode="auto">
                <a:xfrm>
                  <a:off x="3118" y="2236"/>
                  <a:ext cx="1598" cy="1036"/>
                </a:xfrm>
                <a:custGeom>
                  <a:avLst/>
                  <a:gdLst>
                    <a:gd name="T0" fmla="*/ 0 w 674"/>
                    <a:gd name="T1" fmla="*/ 44 h 437"/>
                    <a:gd name="T2" fmla="*/ 217 w 674"/>
                    <a:gd name="T3" fmla="*/ 2 h 437"/>
                    <a:gd name="T4" fmla="*/ 472 w 674"/>
                    <a:gd name="T5" fmla="*/ 0 h 437"/>
                    <a:gd name="T6" fmla="*/ 674 w 674"/>
                    <a:gd name="T7" fmla="*/ 49 h 437"/>
                    <a:gd name="T8" fmla="*/ 674 w 674"/>
                    <a:gd name="T9" fmla="*/ 302 h 437"/>
                    <a:gd name="T10" fmla="*/ 377 w 674"/>
                    <a:gd name="T11" fmla="*/ 427 h 437"/>
                    <a:gd name="T12" fmla="*/ 0 w 674"/>
                    <a:gd name="T13" fmla="*/ 295 h 437"/>
                    <a:gd name="T14" fmla="*/ 0 w 674"/>
                    <a:gd name="T15" fmla="*/ 44 h 4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4" h="437">
                      <a:moveTo>
                        <a:pt x="0" y="44"/>
                      </a:moveTo>
                      <a:cubicBezTo>
                        <a:pt x="0" y="44"/>
                        <a:pt x="121" y="113"/>
                        <a:pt x="217" y="2"/>
                      </a:cubicBezTo>
                      <a:cubicBezTo>
                        <a:pt x="217" y="2"/>
                        <a:pt x="324" y="151"/>
                        <a:pt x="472" y="0"/>
                      </a:cubicBezTo>
                      <a:cubicBezTo>
                        <a:pt x="472" y="0"/>
                        <a:pt x="538" y="105"/>
                        <a:pt x="674" y="49"/>
                      </a:cubicBezTo>
                      <a:cubicBezTo>
                        <a:pt x="674" y="302"/>
                        <a:pt x="674" y="302"/>
                        <a:pt x="674" y="302"/>
                      </a:cubicBezTo>
                      <a:cubicBezTo>
                        <a:pt x="674" y="302"/>
                        <a:pt x="667" y="409"/>
                        <a:pt x="377" y="427"/>
                      </a:cubicBezTo>
                      <a:cubicBezTo>
                        <a:pt x="377" y="427"/>
                        <a:pt x="16" y="437"/>
                        <a:pt x="0" y="295"/>
                      </a:cubicBezTo>
                      <a:lnTo>
                        <a:pt x="0" y="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55" name="Freeform 19"/>
                <p:cNvSpPr>
                  <a:spLocks noEditPoints="1"/>
                </p:cNvSpPr>
                <p:nvPr/>
              </p:nvSpPr>
              <p:spPr bwMode="auto">
                <a:xfrm>
                  <a:off x="3118" y="1127"/>
                  <a:ext cx="1598" cy="1460"/>
                </a:xfrm>
                <a:custGeom>
                  <a:avLst/>
                  <a:gdLst>
                    <a:gd name="T0" fmla="*/ 674 w 674"/>
                    <a:gd name="T1" fmla="*/ 484 h 616"/>
                    <a:gd name="T2" fmla="*/ 472 w 674"/>
                    <a:gd name="T3" fmla="*/ 415 h 616"/>
                    <a:gd name="T4" fmla="*/ 212 w 674"/>
                    <a:gd name="T5" fmla="*/ 415 h 616"/>
                    <a:gd name="T6" fmla="*/ 0 w 674"/>
                    <a:gd name="T7" fmla="*/ 475 h 616"/>
                    <a:gd name="T8" fmla="*/ 0 w 674"/>
                    <a:gd name="T9" fmla="*/ 122 h 616"/>
                    <a:gd name="T10" fmla="*/ 354 w 674"/>
                    <a:gd name="T11" fmla="*/ 14 h 616"/>
                    <a:gd name="T12" fmla="*/ 674 w 674"/>
                    <a:gd name="T13" fmla="*/ 146 h 616"/>
                    <a:gd name="T14" fmla="*/ 674 w 674"/>
                    <a:gd name="T15" fmla="*/ 484 h 616"/>
                    <a:gd name="T16" fmla="*/ 335 w 674"/>
                    <a:gd name="T17" fmla="*/ 60 h 616"/>
                    <a:gd name="T18" fmla="*/ 97 w 674"/>
                    <a:gd name="T19" fmla="*/ 131 h 616"/>
                    <a:gd name="T20" fmla="*/ 335 w 674"/>
                    <a:gd name="T21" fmla="*/ 202 h 616"/>
                    <a:gd name="T22" fmla="*/ 574 w 674"/>
                    <a:gd name="T23" fmla="*/ 131 h 616"/>
                    <a:gd name="T24" fmla="*/ 335 w 674"/>
                    <a:gd name="T25" fmla="*/ 60 h 6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74" h="616">
                      <a:moveTo>
                        <a:pt x="674" y="484"/>
                      </a:moveTo>
                      <a:cubicBezTo>
                        <a:pt x="552" y="562"/>
                        <a:pt x="472" y="415"/>
                        <a:pt x="472" y="415"/>
                      </a:cubicBezTo>
                      <a:cubicBezTo>
                        <a:pt x="336" y="616"/>
                        <a:pt x="212" y="415"/>
                        <a:pt x="212" y="415"/>
                      </a:cubicBezTo>
                      <a:cubicBezTo>
                        <a:pt x="140" y="565"/>
                        <a:pt x="0" y="475"/>
                        <a:pt x="0" y="475"/>
                      </a:cubicBezTo>
                      <a:cubicBezTo>
                        <a:pt x="0" y="122"/>
                        <a:pt x="0" y="122"/>
                        <a:pt x="0" y="122"/>
                      </a:cubicBezTo>
                      <a:cubicBezTo>
                        <a:pt x="0" y="122"/>
                        <a:pt x="98" y="0"/>
                        <a:pt x="354" y="14"/>
                      </a:cubicBezTo>
                      <a:cubicBezTo>
                        <a:pt x="354" y="14"/>
                        <a:pt x="626" y="18"/>
                        <a:pt x="674" y="146"/>
                      </a:cubicBezTo>
                      <a:lnTo>
                        <a:pt x="674" y="484"/>
                      </a:lnTo>
                      <a:close/>
                      <a:moveTo>
                        <a:pt x="335" y="60"/>
                      </a:moveTo>
                      <a:cubicBezTo>
                        <a:pt x="204" y="60"/>
                        <a:pt x="97" y="92"/>
                        <a:pt x="97" y="131"/>
                      </a:cubicBezTo>
                      <a:cubicBezTo>
                        <a:pt x="97" y="170"/>
                        <a:pt x="204" y="202"/>
                        <a:pt x="335" y="202"/>
                      </a:cubicBezTo>
                      <a:cubicBezTo>
                        <a:pt x="467" y="202"/>
                        <a:pt x="574" y="170"/>
                        <a:pt x="574" y="131"/>
                      </a:cubicBezTo>
                      <a:cubicBezTo>
                        <a:pt x="574" y="92"/>
                        <a:pt x="467" y="60"/>
                        <a:pt x="335" y="6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grpSp>
          <p:sp>
            <p:nvSpPr>
              <p:cNvPr id="56" name="TextBox 55"/>
              <p:cNvSpPr txBox="1"/>
              <p:nvPr/>
            </p:nvSpPr>
            <p:spPr>
              <a:xfrm>
                <a:off x="591605" y="4476286"/>
                <a:ext cx="1172136" cy="384283"/>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Data Lake</a:t>
                </a:r>
              </a:p>
            </p:txBody>
          </p:sp>
        </p:grpSp>
        <p:grpSp>
          <p:nvGrpSpPr>
            <p:cNvPr id="28" name="Group 27"/>
            <p:cNvGrpSpPr/>
            <p:nvPr/>
          </p:nvGrpSpPr>
          <p:grpSpPr>
            <a:xfrm>
              <a:off x="1416375" y="3802100"/>
              <a:ext cx="1880566" cy="587364"/>
              <a:chOff x="39422" y="3480797"/>
              <a:chExt cx="2134574" cy="666699"/>
            </a:xfrm>
          </p:grpSpPr>
          <p:grpSp>
            <p:nvGrpSpPr>
              <p:cNvPr id="58" name="Group 22"/>
              <p:cNvGrpSpPr>
                <a:grpSpLocks noChangeAspect="1"/>
              </p:cNvGrpSpPr>
              <p:nvPr/>
            </p:nvGrpSpPr>
            <p:grpSpPr bwMode="auto">
              <a:xfrm>
                <a:off x="1661052" y="3480797"/>
                <a:ext cx="512944" cy="666699"/>
                <a:chOff x="3113" y="1158"/>
                <a:chExt cx="1608" cy="2090"/>
              </a:xfrm>
            </p:grpSpPr>
            <p:sp>
              <p:nvSpPr>
                <p:cNvPr id="60" name="Freeform 23"/>
                <p:cNvSpPr>
                  <a:spLocks/>
                </p:cNvSpPr>
                <p:nvPr/>
              </p:nvSpPr>
              <p:spPr bwMode="auto">
                <a:xfrm>
                  <a:off x="3803" y="2115"/>
                  <a:ext cx="235" cy="301"/>
                </a:xfrm>
                <a:custGeom>
                  <a:avLst/>
                  <a:gdLst>
                    <a:gd name="T0" fmla="*/ 51 w 99"/>
                    <a:gd name="T1" fmla="*/ 0 h 127"/>
                    <a:gd name="T2" fmla="*/ 13 w 99"/>
                    <a:gd name="T3" fmla="*/ 18 h 127"/>
                    <a:gd name="T4" fmla="*/ 0 w 99"/>
                    <a:gd name="T5" fmla="*/ 64 h 127"/>
                    <a:gd name="T6" fmla="*/ 14 w 99"/>
                    <a:gd name="T7" fmla="*/ 111 h 127"/>
                    <a:gd name="T8" fmla="*/ 50 w 99"/>
                    <a:gd name="T9" fmla="*/ 127 h 127"/>
                    <a:gd name="T10" fmla="*/ 85 w 99"/>
                    <a:gd name="T11" fmla="*/ 112 h 127"/>
                    <a:gd name="T12" fmla="*/ 99 w 99"/>
                    <a:gd name="T13" fmla="*/ 65 h 127"/>
                    <a:gd name="T14" fmla="*/ 87 w 99"/>
                    <a:gd name="T15" fmla="*/ 18 h 127"/>
                    <a:gd name="T16" fmla="*/ 51 w 99"/>
                    <a:gd name="T17" fmla="*/ 0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9" h="127">
                      <a:moveTo>
                        <a:pt x="51" y="0"/>
                      </a:moveTo>
                      <a:cubicBezTo>
                        <a:pt x="35" y="0"/>
                        <a:pt x="22" y="6"/>
                        <a:pt x="13" y="18"/>
                      </a:cubicBezTo>
                      <a:cubicBezTo>
                        <a:pt x="4" y="30"/>
                        <a:pt x="0" y="45"/>
                        <a:pt x="0" y="64"/>
                      </a:cubicBezTo>
                      <a:cubicBezTo>
                        <a:pt x="0" y="84"/>
                        <a:pt x="5" y="100"/>
                        <a:pt x="14" y="111"/>
                      </a:cubicBezTo>
                      <a:cubicBezTo>
                        <a:pt x="23" y="122"/>
                        <a:pt x="35" y="127"/>
                        <a:pt x="50" y="127"/>
                      </a:cubicBezTo>
                      <a:cubicBezTo>
                        <a:pt x="64" y="127"/>
                        <a:pt x="76" y="122"/>
                        <a:pt x="85" y="112"/>
                      </a:cubicBezTo>
                      <a:cubicBezTo>
                        <a:pt x="95" y="101"/>
                        <a:pt x="99" y="85"/>
                        <a:pt x="99" y="65"/>
                      </a:cubicBezTo>
                      <a:cubicBezTo>
                        <a:pt x="99" y="45"/>
                        <a:pt x="95" y="29"/>
                        <a:pt x="87" y="18"/>
                      </a:cubicBezTo>
                      <a:cubicBezTo>
                        <a:pt x="78" y="6"/>
                        <a:pt x="66" y="0"/>
                        <a:pt x="5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61" name="Freeform 24"/>
                <p:cNvSpPr>
                  <a:spLocks noEditPoints="1"/>
                </p:cNvSpPr>
                <p:nvPr/>
              </p:nvSpPr>
              <p:spPr bwMode="auto">
                <a:xfrm>
                  <a:off x="3113" y="1158"/>
                  <a:ext cx="1608" cy="2090"/>
                </a:xfrm>
                <a:custGeom>
                  <a:avLst/>
                  <a:gdLst>
                    <a:gd name="T0" fmla="*/ 356 w 678"/>
                    <a:gd name="T1" fmla="*/ 0 h 882"/>
                    <a:gd name="T2" fmla="*/ 0 w 678"/>
                    <a:gd name="T3" fmla="*/ 118 h 882"/>
                    <a:gd name="T4" fmla="*/ 0 w 678"/>
                    <a:gd name="T5" fmla="*/ 764 h 882"/>
                    <a:gd name="T6" fmla="*/ 320 w 678"/>
                    <a:gd name="T7" fmla="*/ 882 h 882"/>
                    <a:gd name="T8" fmla="*/ 678 w 678"/>
                    <a:gd name="T9" fmla="*/ 762 h 882"/>
                    <a:gd name="T10" fmla="*/ 678 w 678"/>
                    <a:gd name="T11" fmla="*/ 118 h 882"/>
                    <a:gd name="T12" fmla="*/ 356 w 678"/>
                    <a:gd name="T13" fmla="*/ 0 h 882"/>
                    <a:gd name="T14" fmla="*/ 342 w 678"/>
                    <a:gd name="T15" fmla="*/ 47 h 882"/>
                    <a:gd name="T16" fmla="*/ 580 w 678"/>
                    <a:gd name="T17" fmla="*/ 122 h 882"/>
                    <a:gd name="T18" fmla="*/ 342 w 678"/>
                    <a:gd name="T19" fmla="*/ 196 h 882"/>
                    <a:gd name="T20" fmla="*/ 104 w 678"/>
                    <a:gd name="T21" fmla="*/ 122 h 882"/>
                    <a:gd name="T22" fmla="*/ 342 w 678"/>
                    <a:gd name="T23" fmla="*/ 47 h 882"/>
                    <a:gd name="T24" fmla="*/ 209 w 678"/>
                    <a:gd name="T25" fmla="*/ 551 h 882"/>
                    <a:gd name="T26" fmla="*/ 149 w 678"/>
                    <a:gd name="T27" fmla="*/ 570 h 882"/>
                    <a:gd name="T28" fmla="*/ 98 w 678"/>
                    <a:gd name="T29" fmla="*/ 559 h 882"/>
                    <a:gd name="T30" fmla="*/ 98 w 678"/>
                    <a:gd name="T31" fmla="*/ 515 h 882"/>
                    <a:gd name="T32" fmla="*/ 150 w 678"/>
                    <a:gd name="T33" fmla="*/ 535 h 882"/>
                    <a:gd name="T34" fmla="*/ 172 w 678"/>
                    <a:gd name="T35" fmla="*/ 528 h 882"/>
                    <a:gd name="T36" fmla="*/ 179 w 678"/>
                    <a:gd name="T37" fmla="*/ 515 h 882"/>
                    <a:gd name="T38" fmla="*/ 169 w 678"/>
                    <a:gd name="T39" fmla="*/ 497 h 882"/>
                    <a:gd name="T40" fmla="*/ 142 w 678"/>
                    <a:gd name="T41" fmla="*/ 482 h 882"/>
                    <a:gd name="T42" fmla="*/ 97 w 678"/>
                    <a:gd name="T43" fmla="*/ 424 h 882"/>
                    <a:gd name="T44" fmla="*/ 117 w 678"/>
                    <a:gd name="T45" fmla="*/ 382 h 882"/>
                    <a:gd name="T46" fmla="*/ 169 w 678"/>
                    <a:gd name="T47" fmla="*/ 366 h 882"/>
                    <a:gd name="T48" fmla="*/ 217 w 678"/>
                    <a:gd name="T49" fmla="*/ 374 h 882"/>
                    <a:gd name="T50" fmla="*/ 217 w 678"/>
                    <a:gd name="T51" fmla="*/ 415 h 882"/>
                    <a:gd name="T52" fmla="*/ 171 w 678"/>
                    <a:gd name="T53" fmla="*/ 401 h 882"/>
                    <a:gd name="T54" fmla="*/ 151 w 678"/>
                    <a:gd name="T55" fmla="*/ 406 h 882"/>
                    <a:gd name="T56" fmla="*/ 144 w 678"/>
                    <a:gd name="T57" fmla="*/ 421 h 882"/>
                    <a:gd name="T58" fmla="*/ 150 w 678"/>
                    <a:gd name="T59" fmla="*/ 437 h 882"/>
                    <a:gd name="T60" fmla="*/ 174 w 678"/>
                    <a:gd name="T61" fmla="*/ 451 h 882"/>
                    <a:gd name="T62" fmla="*/ 212 w 678"/>
                    <a:gd name="T63" fmla="*/ 475 h 882"/>
                    <a:gd name="T64" fmla="*/ 225 w 678"/>
                    <a:gd name="T65" fmla="*/ 511 h 882"/>
                    <a:gd name="T66" fmla="*/ 209 w 678"/>
                    <a:gd name="T67" fmla="*/ 551 h 882"/>
                    <a:gd name="T68" fmla="*/ 434 w 678"/>
                    <a:gd name="T69" fmla="*/ 615 h 882"/>
                    <a:gd name="T70" fmla="*/ 376 w 678"/>
                    <a:gd name="T71" fmla="*/ 615 h 882"/>
                    <a:gd name="T72" fmla="*/ 336 w 678"/>
                    <a:gd name="T73" fmla="*/ 570 h 882"/>
                    <a:gd name="T74" fmla="*/ 271 w 678"/>
                    <a:gd name="T75" fmla="*/ 542 h 882"/>
                    <a:gd name="T76" fmla="*/ 244 w 678"/>
                    <a:gd name="T77" fmla="*/ 470 h 882"/>
                    <a:gd name="T78" fmla="*/ 270 w 678"/>
                    <a:gd name="T79" fmla="*/ 396 h 882"/>
                    <a:gd name="T80" fmla="*/ 343 w 678"/>
                    <a:gd name="T81" fmla="*/ 366 h 882"/>
                    <a:gd name="T82" fmla="*/ 411 w 678"/>
                    <a:gd name="T83" fmla="*/ 393 h 882"/>
                    <a:gd name="T84" fmla="*/ 437 w 678"/>
                    <a:gd name="T85" fmla="*/ 466 h 882"/>
                    <a:gd name="T86" fmla="*/ 421 w 678"/>
                    <a:gd name="T87" fmla="*/ 528 h 882"/>
                    <a:gd name="T88" fmla="*/ 377 w 678"/>
                    <a:gd name="T89" fmla="*/ 562 h 882"/>
                    <a:gd name="T90" fmla="*/ 434 w 678"/>
                    <a:gd name="T91" fmla="*/ 615 h 882"/>
                    <a:gd name="T92" fmla="*/ 587 w 678"/>
                    <a:gd name="T93" fmla="*/ 566 h 882"/>
                    <a:gd name="T94" fmla="*/ 470 w 678"/>
                    <a:gd name="T95" fmla="*/ 566 h 882"/>
                    <a:gd name="T96" fmla="*/ 470 w 678"/>
                    <a:gd name="T97" fmla="*/ 369 h 882"/>
                    <a:gd name="T98" fmla="*/ 514 w 678"/>
                    <a:gd name="T99" fmla="*/ 369 h 882"/>
                    <a:gd name="T100" fmla="*/ 514 w 678"/>
                    <a:gd name="T101" fmla="*/ 530 h 882"/>
                    <a:gd name="T102" fmla="*/ 587 w 678"/>
                    <a:gd name="T103" fmla="*/ 530 h 882"/>
                    <a:gd name="T104" fmla="*/ 587 w 678"/>
                    <a:gd name="T105" fmla="*/ 566 h 8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78" h="882">
                      <a:moveTo>
                        <a:pt x="356" y="0"/>
                      </a:moveTo>
                      <a:cubicBezTo>
                        <a:pt x="52" y="0"/>
                        <a:pt x="0" y="118"/>
                        <a:pt x="0" y="118"/>
                      </a:cubicBezTo>
                      <a:cubicBezTo>
                        <a:pt x="0" y="764"/>
                        <a:pt x="0" y="764"/>
                        <a:pt x="0" y="764"/>
                      </a:cubicBezTo>
                      <a:cubicBezTo>
                        <a:pt x="62" y="880"/>
                        <a:pt x="320" y="882"/>
                        <a:pt x="320" y="882"/>
                      </a:cubicBezTo>
                      <a:cubicBezTo>
                        <a:pt x="654" y="882"/>
                        <a:pt x="678" y="762"/>
                        <a:pt x="678" y="762"/>
                      </a:cubicBezTo>
                      <a:cubicBezTo>
                        <a:pt x="678" y="118"/>
                        <a:pt x="678" y="118"/>
                        <a:pt x="678" y="118"/>
                      </a:cubicBezTo>
                      <a:cubicBezTo>
                        <a:pt x="622" y="2"/>
                        <a:pt x="356" y="0"/>
                        <a:pt x="356" y="0"/>
                      </a:cubicBezTo>
                      <a:close/>
                      <a:moveTo>
                        <a:pt x="342" y="47"/>
                      </a:moveTo>
                      <a:cubicBezTo>
                        <a:pt x="473" y="47"/>
                        <a:pt x="580" y="80"/>
                        <a:pt x="580" y="122"/>
                      </a:cubicBezTo>
                      <a:cubicBezTo>
                        <a:pt x="580" y="163"/>
                        <a:pt x="473" y="196"/>
                        <a:pt x="342" y="196"/>
                      </a:cubicBezTo>
                      <a:cubicBezTo>
                        <a:pt x="211" y="196"/>
                        <a:pt x="104" y="163"/>
                        <a:pt x="104" y="122"/>
                      </a:cubicBezTo>
                      <a:cubicBezTo>
                        <a:pt x="104" y="80"/>
                        <a:pt x="211" y="47"/>
                        <a:pt x="342" y="47"/>
                      </a:cubicBezTo>
                      <a:close/>
                      <a:moveTo>
                        <a:pt x="209" y="551"/>
                      </a:moveTo>
                      <a:cubicBezTo>
                        <a:pt x="196" y="563"/>
                        <a:pt x="176" y="570"/>
                        <a:pt x="149" y="570"/>
                      </a:cubicBezTo>
                      <a:cubicBezTo>
                        <a:pt x="128" y="570"/>
                        <a:pt x="111" y="566"/>
                        <a:pt x="98" y="559"/>
                      </a:cubicBezTo>
                      <a:cubicBezTo>
                        <a:pt x="98" y="515"/>
                        <a:pt x="98" y="515"/>
                        <a:pt x="98" y="515"/>
                      </a:cubicBezTo>
                      <a:cubicBezTo>
                        <a:pt x="114" y="528"/>
                        <a:pt x="131" y="535"/>
                        <a:pt x="150" y="535"/>
                      </a:cubicBezTo>
                      <a:cubicBezTo>
                        <a:pt x="160" y="535"/>
                        <a:pt x="167" y="533"/>
                        <a:pt x="172" y="528"/>
                      </a:cubicBezTo>
                      <a:cubicBezTo>
                        <a:pt x="177" y="525"/>
                        <a:pt x="179" y="520"/>
                        <a:pt x="179" y="515"/>
                      </a:cubicBezTo>
                      <a:cubicBezTo>
                        <a:pt x="179" y="508"/>
                        <a:pt x="176" y="503"/>
                        <a:pt x="169" y="497"/>
                      </a:cubicBezTo>
                      <a:cubicBezTo>
                        <a:pt x="164" y="493"/>
                        <a:pt x="155" y="488"/>
                        <a:pt x="142" y="482"/>
                      </a:cubicBezTo>
                      <a:cubicBezTo>
                        <a:pt x="112" y="468"/>
                        <a:pt x="97" y="449"/>
                        <a:pt x="97" y="424"/>
                      </a:cubicBezTo>
                      <a:cubicBezTo>
                        <a:pt x="97" y="407"/>
                        <a:pt x="104" y="393"/>
                        <a:pt x="117" y="382"/>
                      </a:cubicBezTo>
                      <a:cubicBezTo>
                        <a:pt x="130" y="371"/>
                        <a:pt x="147" y="366"/>
                        <a:pt x="169" y="366"/>
                      </a:cubicBezTo>
                      <a:cubicBezTo>
                        <a:pt x="188" y="366"/>
                        <a:pt x="204" y="369"/>
                        <a:pt x="217" y="374"/>
                      </a:cubicBezTo>
                      <a:cubicBezTo>
                        <a:pt x="217" y="415"/>
                        <a:pt x="217" y="415"/>
                        <a:pt x="217" y="415"/>
                      </a:cubicBezTo>
                      <a:cubicBezTo>
                        <a:pt x="203" y="405"/>
                        <a:pt x="188" y="401"/>
                        <a:pt x="171" y="401"/>
                      </a:cubicBezTo>
                      <a:cubicBezTo>
                        <a:pt x="163" y="401"/>
                        <a:pt x="156" y="403"/>
                        <a:pt x="151" y="406"/>
                      </a:cubicBezTo>
                      <a:cubicBezTo>
                        <a:pt x="146" y="410"/>
                        <a:pt x="144" y="415"/>
                        <a:pt x="144" y="421"/>
                      </a:cubicBezTo>
                      <a:cubicBezTo>
                        <a:pt x="144" y="427"/>
                        <a:pt x="146" y="432"/>
                        <a:pt x="150" y="437"/>
                      </a:cubicBezTo>
                      <a:cubicBezTo>
                        <a:pt x="154" y="440"/>
                        <a:pt x="162" y="445"/>
                        <a:pt x="174" y="451"/>
                      </a:cubicBezTo>
                      <a:cubicBezTo>
                        <a:pt x="192" y="459"/>
                        <a:pt x="204" y="467"/>
                        <a:pt x="212" y="475"/>
                      </a:cubicBezTo>
                      <a:cubicBezTo>
                        <a:pt x="221" y="485"/>
                        <a:pt x="225" y="497"/>
                        <a:pt x="225" y="511"/>
                      </a:cubicBezTo>
                      <a:cubicBezTo>
                        <a:pt x="225" y="527"/>
                        <a:pt x="220" y="540"/>
                        <a:pt x="209" y="551"/>
                      </a:cubicBezTo>
                      <a:close/>
                      <a:moveTo>
                        <a:pt x="434" y="615"/>
                      </a:moveTo>
                      <a:cubicBezTo>
                        <a:pt x="376" y="615"/>
                        <a:pt x="376" y="615"/>
                        <a:pt x="376" y="615"/>
                      </a:cubicBezTo>
                      <a:cubicBezTo>
                        <a:pt x="336" y="570"/>
                        <a:pt x="336" y="570"/>
                        <a:pt x="336" y="570"/>
                      </a:cubicBezTo>
                      <a:cubicBezTo>
                        <a:pt x="309" y="569"/>
                        <a:pt x="288" y="559"/>
                        <a:pt x="271" y="542"/>
                      </a:cubicBezTo>
                      <a:cubicBezTo>
                        <a:pt x="253" y="523"/>
                        <a:pt x="244" y="500"/>
                        <a:pt x="244" y="470"/>
                      </a:cubicBezTo>
                      <a:cubicBezTo>
                        <a:pt x="244" y="440"/>
                        <a:pt x="253" y="415"/>
                        <a:pt x="270" y="396"/>
                      </a:cubicBezTo>
                      <a:cubicBezTo>
                        <a:pt x="288" y="376"/>
                        <a:pt x="313" y="366"/>
                        <a:pt x="343" y="366"/>
                      </a:cubicBezTo>
                      <a:cubicBezTo>
                        <a:pt x="371" y="366"/>
                        <a:pt x="393" y="375"/>
                        <a:pt x="411" y="393"/>
                      </a:cubicBezTo>
                      <a:cubicBezTo>
                        <a:pt x="428" y="412"/>
                        <a:pt x="437" y="436"/>
                        <a:pt x="437" y="466"/>
                      </a:cubicBezTo>
                      <a:cubicBezTo>
                        <a:pt x="437" y="490"/>
                        <a:pt x="432" y="511"/>
                        <a:pt x="421" y="528"/>
                      </a:cubicBezTo>
                      <a:cubicBezTo>
                        <a:pt x="410" y="544"/>
                        <a:pt x="396" y="556"/>
                        <a:pt x="377" y="562"/>
                      </a:cubicBezTo>
                      <a:lnTo>
                        <a:pt x="434" y="615"/>
                      </a:lnTo>
                      <a:close/>
                      <a:moveTo>
                        <a:pt x="587" y="566"/>
                      </a:moveTo>
                      <a:cubicBezTo>
                        <a:pt x="470" y="566"/>
                        <a:pt x="470" y="566"/>
                        <a:pt x="470" y="566"/>
                      </a:cubicBezTo>
                      <a:cubicBezTo>
                        <a:pt x="470" y="369"/>
                        <a:pt x="470" y="369"/>
                        <a:pt x="470" y="369"/>
                      </a:cubicBezTo>
                      <a:cubicBezTo>
                        <a:pt x="514" y="369"/>
                        <a:pt x="514" y="369"/>
                        <a:pt x="514" y="369"/>
                      </a:cubicBezTo>
                      <a:cubicBezTo>
                        <a:pt x="514" y="530"/>
                        <a:pt x="514" y="530"/>
                        <a:pt x="514" y="530"/>
                      </a:cubicBezTo>
                      <a:cubicBezTo>
                        <a:pt x="587" y="530"/>
                        <a:pt x="587" y="530"/>
                        <a:pt x="587" y="530"/>
                      </a:cubicBezTo>
                      <a:lnTo>
                        <a:pt x="587" y="56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grpSp>
          <p:sp>
            <p:nvSpPr>
              <p:cNvPr id="62" name="TextBox 61"/>
              <p:cNvSpPr txBox="1"/>
              <p:nvPr/>
            </p:nvSpPr>
            <p:spPr>
              <a:xfrm>
                <a:off x="39422" y="3595843"/>
                <a:ext cx="1583347" cy="384282"/>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SQL Database</a:t>
                </a:r>
              </a:p>
            </p:txBody>
          </p:sp>
        </p:grpSp>
      </p:grpSp>
      <p:grpSp>
        <p:nvGrpSpPr>
          <p:cNvPr id="101" name="Group 100"/>
          <p:cNvGrpSpPr/>
          <p:nvPr/>
        </p:nvGrpSpPr>
        <p:grpSpPr>
          <a:xfrm>
            <a:off x="8111396" y="1183839"/>
            <a:ext cx="3359648" cy="5553575"/>
            <a:chOff x="8274046" y="1207081"/>
            <a:chExt cx="3427016" cy="5664936"/>
          </a:xfrm>
        </p:grpSpPr>
        <p:grpSp>
          <p:nvGrpSpPr>
            <p:cNvPr id="26" name="Group 25"/>
            <p:cNvGrpSpPr/>
            <p:nvPr/>
          </p:nvGrpSpPr>
          <p:grpSpPr>
            <a:xfrm>
              <a:off x="8274046" y="1207081"/>
              <a:ext cx="2205408" cy="663138"/>
              <a:chOff x="6809877" y="4737868"/>
              <a:chExt cx="2595021" cy="780290"/>
            </a:xfrm>
          </p:grpSpPr>
          <p:pic>
            <p:nvPicPr>
              <p:cNvPr id="16" name="Picture 15"/>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6809877" y="4737868"/>
                <a:ext cx="780290" cy="780290"/>
              </a:xfrm>
              <a:prstGeom prst="rect">
                <a:avLst/>
              </a:prstGeom>
            </p:spPr>
          </p:pic>
          <p:sp>
            <p:nvSpPr>
              <p:cNvPr id="17" name="TextBox 16"/>
              <p:cNvSpPr txBox="1"/>
              <p:nvPr/>
            </p:nvSpPr>
            <p:spPr>
              <a:xfrm>
                <a:off x="7590167" y="4927920"/>
                <a:ext cx="1814731" cy="400426"/>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Active Directory</a:t>
                </a:r>
              </a:p>
            </p:txBody>
          </p:sp>
        </p:grpSp>
        <p:grpSp>
          <p:nvGrpSpPr>
            <p:cNvPr id="22" name="Group 21"/>
            <p:cNvGrpSpPr/>
            <p:nvPr/>
          </p:nvGrpSpPr>
          <p:grpSpPr>
            <a:xfrm>
              <a:off x="8792251" y="2112009"/>
              <a:ext cx="2908811" cy="564036"/>
              <a:chOff x="6930557" y="1553047"/>
              <a:chExt cx="3401691" cy="659609"/>
            </a:xfrm>
          </p:grpSpPr>
          <p:pic>
            <p:nvPicPr>
              <p:cNvPr id="2" name="Picture 1"/>
              <p:cNvPicPr>
                <a:picLocks noChangeAspect="1"/>
              </p:cNvPicPr>
              <p:nvPr/>
            </p:nvPicPr>
            <p:blipFill>
              <a:blip r:embed="rId7" cstate="print">
                <a:biLevel thresh="25000"/>
                <a:extLst>
                  <a:ext uri="{28A0092B-C50C-407E-A947-70E740481C1C}">
                    <a14:useLocalDpi xmlns:a14="http://schemas.microsoft.com/office/drawing/2010/main" val="0"/>
                  </a:ext>
                </a:extLst>
              </a:blip>
              <a:stretch>
                <a:fillRect/>
              </a:stretch>
            </p:blipFill>
            <p:spPr>
              <a:xfrm>
                <a:off x="6930557" y="1553047"/>
                <a:ext cx="659610" cy="659609"/>
              </a:xfrm>
              <a:prstGeom prst="rect">
                <a:avLst/>
              </a:prstGeom>
            </p:spPr>
          </p:pic>
          <p:sp>
            <p:nvSpPr>
              <p:cNvPr id="13" name="TextBox 12"/>
              <p:cNvSpPr txBox="1"/>
              <p:nvPr/>
            </p:nvSpPr>
            <p:spPr>
              <a:xfrm>
                <a:off x="7569146" y="1680828"/>
                <a:ext cx="2763102" cy="395920"/>
              </a:xfrm>
              <a:prstGeom prst="rect">
                <a:avLst/>
              </a:prstGeom>
              <a:noFill/>
            </p:spPr>
            <p:txBody>
              <a:bodyPr wrap="square" rtlCol="0">
                <a:spAutoFit/>
              </a:bodyPr>
              <a:lstStyle/>
              <a:p>
                <a:pPr defTabSz="896386">
                  <a:defRPr/>
                </a:pPr>
                <a:r>
                  <a:rPr lang="en-AU" sz="1568" kern="0" dirty="0" err="1">
                    <a:gradFill>
                      <a:gsLst>
                        <a:gs pos="0">
                          <a:srgbClr val="FFFFFF"/>
                        </a:gs>
                        <a:gs pos="100000">
                          <a:srgbClr val="FFFFFF"/>
                        </a:gs>
                      </a:gsLst>
                      <a:lin ang="21594000" scaled="0"/>
                    </a:gradFill>
                    <a:latin typeface="Segoe UI Light"/>
                  </a:rPr>
                  <a:t>ApplicationInsights</a:t>
                </a:r>
                <a:endParaRPr lang="en-AU" sz="1568" kern="0" dirty="0">
                  <a:gradFill>
                    <a:gsLst>
                      <a:gs pos="0">
                        <a:srgbClr val="FFFFFF"/>
                      </a:gs>
                      <a:gs pos="100000">
                        <a:srgbClr val="FFFFFF"/>
                      </a:gs>
                    </a:gsLst>
                    <a:lin ang="21594000" scaled="0"/>
                  </a:gradFill>
                  <a:latin typeface="Segoe UI Light"/>
                </a:endParaRPr>
              </a:p>
            </p:txBody>
          </p:sp>
        </p:grpSp>
        <p:grpSp>
          <p:nvGrpSpPr>
            <p:cNvPr id="23" name="Group 22"/>
            <p:cNvGrpSpPr/>
            <p:nvPr/>
          </p:nvGrpSpPr>
          <p:grpSpPr>
            <a:xfrm>
              <a:off x="9278763" y="2952024"/>
              <a:ext cx="1902569" cy="540501"/>
              <a:chOff x="6857195" y="2621276"/>
              <a:chExt cx="2224948" cy="632085"/>
            </a:xfrm>
          </p:grpSpPr>
          <p:pic>
            <p:nvPicPr>
              <p:cNvPr id="4" name="Picture 3"/>
              <p:cNvPicPr>
                <a:picLocks noChangeAspect="1"/>
              </p:cNvPicPr>
              <p:nvPr/>
            </p:nvPicPr>
            <p:blipFill>
              <a:blip r:embed="rId8" cstate="print">
                <a:biLevel thresh="25000"/>
                <a:extLst>
                  <a:ext uri="{28A0092B-C50C-407E-A947-70E740481C1C}">
                    <a14:useLocalDpi xmlns:a14="http://schemas.microsoft.com/office/drawing/2010/main" val="0"/>
                  </a:ext>
                </a:extLst>
              </a:blip>
              <a:stretch>
                <a:fillRect/>
              </a:stretch>
            </p:blipFill>
            <p:spPr>
              <a:xfrm>
                <a:off x="6857195" y="2621276"/>
                <a:ext cx="632085" cy="632085"/>
              </a:xfrm>
              <a:prstGeom prst="rect">
                <a:avLst/>
              </a:prstGeom>
            </p:spPr>
          </p:pic>
          <p:sp>
            <p:nvSpPr>
              <p:cNvPr id="14" name="TextBox 13"/>
              <p:cNvSpPr txBox="1"/>
              <p:nvPr/>
            </p:nvSpPr>
            <p:spPr>
              <a:xfrm>
                <a:off x="7522082" y="2725010"/>
                <a:ext cx="1560061" cy="395920"/>
              </a:xfrm>
              <a:prstGeom prst="rect">
                <a:avLst/>
              </a:prstGeom>
              <a:noFill/>
            </p:spPr>
            <p:txBody>
              <a:bodyPr wrap="none" rtlCol="0">
                <a:spAutoFit/>
              </a:bodyPr>
              <a:lstStyle/>
              <a:p>
                <a:pPr defTabSz="896386">
                  <a:defRPr/>
                </a:pPr>
                <a:r>
                  <a:rPr lang="en-AU" sz="1568" kern="0" dirty="0" err="1">
                    <a:gradFill>
                      <a:gsLst>
                        <a:gs pos="0">
                          <a:srgbClr val="FFFFFF"/>
                        </a:gs>
                        <a:gs pos="100000">
                          <a:srgbClr val="FFFFFF"/>
                        </a:gs>
                      </a:gsLst>
                      <a:lin ang="21594000" scaled="0"/>
                    </a:gradFill>
                    <a:latin typeface="Segoe UI Light"/>
                  </a:rPr>
                  <a:t>DocumentDB</a:t>
                </a:r>
                <a:endParaRPr lang="en-AU" sz="1568" kern="0" dirty="0">
                  <a:gradFill>
                    <a:gsLst>
                      <a:gs pos="0">
                        <a:srgbClr val="FFFFFF"/>
                      </a:gs>
                      <a:gs pos="100000">
                        <a:srgbClr val="FFFFFF"/>
                      </a:gs>
                    </a:gsLst>
                    <a:lin ang="21594000" scaled="0"/>
                  </a:gradFill>
                  <a:latin typeface="Segoe UI Light"/>
                </a:endParaRPr>
              </a:p>
            </p:txBody>
          </p:sp>
        </p:grpSp>
        <p:grpSp>
          <p:nvGrpSpPr>
            <p:cNvPr id="44" name="Group 43"/>
            <p:cNvGrpSpPr/>
            <p:nvPr/>
          </p:nvGrpSpPr>
          <p:grpSpPr>
            <a:xfrm>
              <a:off x="9571664" y="3759744"/>
              <a:ext cx="1727838" cy="568507"/>
              <a:chOff x="8142292" y="-693906"/>
              <a:chExt cx="2020609" cy="664837"/>
            </a:xfrm>
          </p:grpSpPr>
          <p:sp>
            <p:nvSpPr>
              <p:cNvPr id="72" name="TextBox 71"/>
              <p:cNvSpPr txBox="1"/>
              <p:nvPr/>
            </p:nvSpPr>
            <p:spPr>
              <a:xfrm>
                <a:off x="8893406" y="-585330"/>
                <a:ext cx="1269495" cy="395920"/>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Web Apps</a:t>
                </a:r>
              </a:p>
            </p:txBody>
          </p:sp>
          <p:grpSp>
            <p:nvGrpSpPr>
              <p:cNvPr id="64" name="Group 27"/>
              <p:cNvGrpSpPr>
                <a:grpSpLocks noChangeAspect="1"/>
              </p:cNvGrpSpPr>
              <p:nvPr/>
            </p:nvGrpSpPr>
            <p:grpSpPr bwMode="auto">
              <a:xfrm>
                <a:off x="8142292" y="-693906"/>
                <a:ext cx="644992" cy="664837"/>
                <a:chOff x="1355" y="-414"/>
                <a:chExt cx="5233" cy="5394"/>
              </a:xfrm>
              <a:solidFill>
                <a:schemeClr val="bg1"/>
              </a:solidFill>
            </p:grpSpPr>
            <p:sp>
              <p:nvSpPr>
                <p:cNvPr id="66" name="Freeform 28"/>
                <p:cNvSpPr>
                  <a:spLocks/>
                </p:cNvSpPr>
                <p:nvPr/>
              </p:nvSpPr>
              <p:spPr bwMode="auto">
                <a:xfrm>
                  <a:off x="3184" y="1273"/>
                  <a:ext cx="3137" cy="2418"/>
                </a:xfrm>
                <a:custGeom>
                  <a:avLst/>
                  <a:gdLst>
                    <a:gd name="T0" fmla="*/ 1198 w 1326"/>
                    <a:gd name="T1" fmla="*/ 1000 h 1022"/>
                    <a:gd name="T2" fmla="*/ 729 w 1326"/>
                    <a:gd name="T3" fmla="*/ 975 h 1022"/>
                    <a:gd name="T4" fmla="*/ 655 w 1326"/>
                    <a:gd name="T5" fmla="*/ 918 h 1022"/>
                    <a:gd name="T6" fmla="*/ 386 w 1326"/>
                    <a:gd name="T7" fmla="*/ 809 h 1022"/>
                    <a:gd name="T8" fmla="*/ 306 w 1326"/>
                    <a:gd name="T9" fmla="*/ 803 h 1022"/>
                    <a:gd name="T10" fmla="*/ 41 w 1326"/>
                    <a:gd name="T11" fmla="*/ 620 h 1022"/>
                    <a:gd name="T12" fmla="*/ 18 w 1326"/>
                    <a:gd name="T13" fmla="*/ 541 h 1022"/>
                    <a:gd name="T14" fmla="*/ 30 w 1326"/>
                    <a:gd name="T15" fmla="*/ 305 h 1022"/>
                    <a:gd name="T16" fmla="*/ 51 w 1326"/>
                    <a:gd name="T17" fmla="*/ 223 h 1022"/>
                    <a:gd name="T18" fmla="*/ 287 w 1326"/>
                    <a:gd name="T19" fmla="*/ 25 h 1022"/>
                    <a:gd name="T20" fmla="*/ 374 w 1326"/>
                    <a:gd name="T21" fmla="*/ 32 h 1022"/>
                    <a:gd name="T22" fmla="*/ 702 w 1326"/>
                    <a:gd name="T23" fmla="*/ 309 h 1022"/>
                    <a:gd name="T24" fmla="*/ 730 w 1326"/>
                    <a:gd name="T25" fmla="*/ 387 h 1022"/>
                    <a:gd name="T26" fmla="*/ 811 w 1326"/>
                    <a:gd name="T27" fmla="*/ 624 h 1022"/>
                    <a:gd name="T28" fmla="*/ 1067 w 1326"/>
                    <a:gd name="T29" fmla="*/ 639 h 1022"/>
                    <a:gd name="T30" fmla="*/ 1157 w 1326"/>
                    <a:gd name="T31" fmla="*/ 646 h 1022"/>
                    <a:gd name="T32" fmla="*/ 1326 w 1326"/>
                    <a:gd name="T33" fmla="*/ 753 h 1022"/>
                    <a:gd name="T34" fmla="*/ 1198 w 1326"/>
                    <a:gd name="T35" fmla="*/ 1000 h 10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26" h="1022">
                      <a:moveTo>
                        <a:pt x="1198" y="1000"/>
                      </a:moveTo>
                      <a:cubicBezTo>
                        <a:pt x="1040" y="1022"/>
                        <a:pt x="884" y="1012"/>
                        <a:pt x="729" y="975"/>
                      </a:cubicBezTo>
                      <a:cubicBezTo>
                        <a:pt x="693" y="967"/>
                        <a:pt x="672" y="952"/>
                        <a:pt x="655" y="918"/>
                      </a:cubicBezTo>
                      <a:cubicBezTo>
                        <a:pt x="602" y="808"/>
                        <a:pt x="501" y="767"/>
                        <a:pt x="386" y="809"/>
                      </a:cubicBezTo>
                      <a:cubicBezTo>
                        <a:pt x="355" y="820"/>
                        <a:pt x="333" y="818"/>
                        <a:pt x="306" y="803"/>
                      </a:cubicBezTo>
                      <a:cubicBezTo>
                        <a:pt x="213" y="748"/>
                        <a:pt x="125" y="687"/>
                        <a:pt x="41" y="620"/>
                      </a:cubicBezTo>
                      <a:cubicBezTo>
                        <a:pt x="14" y="598"/>
                        <a:pt x="0" y="578"/>
                        <a:pt x="18" y="541"/>
                      </a:cubicBezTo>
                      <a:cubicBezTo>
                        <a:pt x="56" y="465"/>
                        <a:pt x="62" y="384"/>
                        <a:pt x="30" y="305"/>
                      </a:cubicBezTo>
                      <a:cubicBezTo>
                        <a:pt x="15" y="270"/>
                        <a:pt x="26" y="247"/>
                        <a:pt x="51" y="223"/>
                      </a:cubicBezTo>
                      <a:cubicBezTo>
                        <a:pt x="125" y="151"/>
                        <a:pt x="205" y="87"/>
                        <a:pt x="287" y="25"/>
                      </a:cubicBezTo>
                      <a:cubicBezTo>
                        <a:pt x="320" y="0"/>
                        <a:pt x="343" y="5"/>
                        <a:pt x="374" y="32"/>
                      </a:cubicBezTo>
                      <a:cubicBezTo>
                        <a:pt x="481" y="126"/>
                        <a:pt x="591" y="218"/>
                        <a:pt x="702" y="309"/>
                      </a:cubicBezTo>
                      <a:cubicBezTo>
                        <a:pt x="730" y="332"/>
                        <a:pt x="738" y="350"/>
                        <a:pt x="730" y="387"/>
                      </a:cubicBezTo>
                      <a:cubicBezTo>
                        <a:pt x="710" y="480"/>
                        <a:pt x="731" y="565"/>
                        <a:pt x="811" y="624"/>
                      </a:cubicBezTo>
                      <a:cubicBezTo>
                        <a:pt x="892" y="684"/>
                        <a:pt x="980" y="687"/>
                        <a:pt x="1067" y="639"/>
                      </a:cubicBezTo>
                      <a:cubicBezTo>
                        <a:pt x="1103" y="619"/>
                        <a:pt x="1127" y="626"/>
                        <a:pt x="1157" y="646"/>
                      </a:cubicBezTo>
                      <a:cubicBezTo>
                        <a:pt x="1213" y="683"/>
                        <a:pt x="1262" y="731"/>
                        <a:pt x="1326" y="753"/>
                      </a:cubicBezTo>
                      <a:cubicBezTo>
                        <a:pt x="1292" y="840"/>
                        <a:pt x="1252" y="924"/>
                        <a:pt x="1198" y="10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67" name="Freeform 29"/>
                <p:cNvSpPr>
                  <a:spLocks/>
                </p:cNvSpPr>
                <p:nvPr/>
              </p:nvSpPr>
              <p:spPr bwMode="auto">
                <a:xfrm>
                  <a:off x="2278" y="2906"/>
                  <a:ext cx="3404" cy="2074"/>
                </a:xfrm>
                <a:custGeom>
                  <a:avLst/>
                  <a:gdLst>
                    <a:gd name="T0" fmla="*/ 0 w 1439"/>
                    <a:gd name="T1" fmla="*/ 525 h 877"/>
                    <a:gd name="T2" fmla="*/ 59 w 1439"/>
                    <a:gd name="T3" fmla="*/ 116 h 877"/>
                    <a:gd name="T4" fmla="*/ 266 w 1439"/>
                    <a:gd name="T5" fmla="*/ 49 h 877"/>
                    <a:gd name="T6" fmla="*/ 603 w 1439"/>
                    <a:gd name="T7" fmla="*/ 277 h 877"/>
                    <a:gd name="T8" fmla="*/ 635 w 1439"/>
                    <a:gd name="T9" fmla="*/ 335 h 877"/>
                    <a:gd name="T10" fmla="*/ 769 w 1439"/>
                    <a:gd name="T11" fmla="*/ 514 h 877"/>
                    <a:gd name="T12" fmla="*/ 994 w 1439"/>
                    <a:gd name="T13" fmla="*/ 468 h 877"/>
                    <a:gd name="T14" fmla="*/ 1083 w 1439"/>
                    <a:gd name="T15" fmla="*/ 445 h 877"/>
                    <a:gd name="T16" fmla="*/ 1439 w 1439"/>
                    <a:gd name="T17" fmla="*/ 479 h 877"/>
                    <a:gd name="T18" fmla="*/ 0 w 1439"/>
                    <a:gd name="T19" fmla="*/ 525 h 8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39" h="877">
                      <a:moveTo>
                        <a:pt x="0" y="525"/>
                      </a:moveTo>
                      <a:cubicBezTo>
                        <a:pt x="11" y="387"/>
                        <a:pt x="17" y="249"/>
                        <a:pt x="59" y="116"/>
                      </a:cubicBezTo>
                      <a:cubicBezTo>
                        <a:pt x="83" y="44"/>
                        <a:pt x="208" y="0"/>
                        <a:pt x="266" y="49"/>
                      </a:cubicBezTo>
                      <a:cubicBezTo>
                        <a:pt x="370" y="138"/>
                        <a:pt x="482" y="214"/>
                        <a:pt x="603" y="277"/>
                      </a:cubicBezTo>
                      <a:cubicBezTo>
                        <a:pt x="629" y="291"/>
                        <a:pt x="633" y="310"/>
                        <a:pt x="635" y="335"/>
                      </a:cubicBezTo>
                      <a:cubicBezTo>
                        <a:pt x="642" y="423"/>
                        <a:pt x="690" y="484"/>
                        <a:pt x="769" y="514"/>
                      </a:cubicBezTo>
                      <a:cubicBezTo>
                        <a:pt x="851" y="545"/>
                        <a:pt x="931" y="532"/>
                        <a:pt x="994" y="468"/>
                      </a:cubicBezTo>
                      <a:cubicBezTo>
                        <a:pt x="1022" y="441"/>
                        <a:pt x="1046" y="438"/>
                        <a:pt x="1083" y="445"/>
                      </a:cubicBezTo>
                      <a:cubicBezTo>
                        <a:pt x="1200" y="467"/>
                        <a:pt x="1319" y="479"/>
                        <a:pt x="1439" y="479"/>
                      </a:cubicBezTo>
                      <a:cubicBezTo>
                        <a:pt x="1022" y="877"/>
                        <a:pt x="400" y="866"/>
                        <a:pt x="0" y="5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68" name="Freeform 30"/>
                <p:cNvSpPr>
                  <a:spLocks/>
                </p:cNvSpPr>
                <p:nvPr/>
              </p:nvSpPr>
              <p:spPr bwMode="auto">
                <a:xfrm>
                  <a:off x="4336" y="599"/>
                  <a:ext cx="2252" cy="2283"/>
                </a:xfrm>
                <a:custGeom>
                  <a:avLst/>
                  <a:gdLst>
                    <a:gd name="T0" fmla="*/ 860 w 952"/>
                    <a:gd name="T1" fmla="*/ 965 h 965"/>
                    <a:gd name="T2" fmla="*/ 722 w 952"/>
                    <a:gd name="T3" fmla="*/ 843 h 965"/>
                    <a:gd name="T4" fmla="*/ 690 w 952"/>
                    <a:gd name="T5" fmla="*/ 765 h 965"/>
                    <a:gd name="T6" fmla="*/ 403 w 952"/>
                    <a:gd name="T7" fmla="*/ 507 h 965"/>
                    <a:gd name="T8" fmla="*/ 301 w 952"/>
                    <a:gd name="T9" fmla="*/ 483 h 965"/>
                    <a:gd name="T10" fmla="*/ 40 w 952"/>
                    <a:gd name="T11" fmla="*/ 238 h 965"/>
                    <a:gd name="T12" fmla="*/ 53 w 952"/>
                    <a:gd name="T13" fmla="*/ 158 h 965"/>
                    <a:gd name="T14" fmla="*/ 658 w 952"/>
                    <a:gd name="T15" fmla="*/ 0 h 965"/>
                    <a:gd name="T16" fmla="*/ 860 w 952"/>
                    <a:gd name="T17" fmla="*/ 965 h 9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2" h="965">
                      <a:moveTo>
                        <a:pt x="860" y="965"/>
                      </a:moveTo>
                      <a:cubicBezTo>
                        <a:pt x="828" y="909"/>
                        <a:pt x="768" y="884"/>
                        <a:pt x="722" y="843"/>
                      </a:cubicBezTo>
                      <a:cubicBezTo>
                        <a:pt x="697" y="821"/>
                        <a:pt x="683" y="803"/>
                        <a:pt x="690" y="765"/>
                      </a:cubicBezTo>
                      <a:cubicBezTo>
                        <a:pt x="718" y="595"/>
                        <a:pt x="568" y="458"/>
                        <a:pt x="403" y="507"/>
                      </a:cubicBezTo>
                      <a:cubicBezTo>
                        <a:pt x="360" y="520"/>
                        <a:pt x="332" y="513"/>
                        <a:pt x="301" y="483"/>
                      </a:cubicBezTo>
                      <a:cubicBezTo>
                        <a:pt x="215" y="401"/>
                        <a:pt x="129" y="318"/>
                        <a:pt x="40" y="238"/>
                      </a:cubicBezTo>
                      <a:cubicBezTo>
                        <a:pt x="0" y="201"/>
                        <a:pt x="2" y="182"/>
                        <a:pt x="53" y="158"/>
                      </a:cubicBezTo>
                      <a:cubicBezTo>
                        <a:pt x="244" y="65"/>
                        <a:pt x="445" y="10"/>
                        <a:pt x="658" y="0"/>
                      </a:cubicBezTo>
                      <a:cubicBezTo>
                        <a:pt x="885" y="288"/>
                        <a:pt x="952" y="610"/>
                        <a:pt x="860" y="9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69" name="Freeform 31"/>
                <p:cNvSpPr>
                  <a:spLocks/>
                </p:cNvSpPr>
                <p:nvPr/>
              </p:nvSpPr>
              <p:spPr bwMode="auto">
                <a:xfrm>
                  <a:off x="2050" y="-80"/>
                  <a:ext cx="1425" cy="1630"/>
                </a:xfrm>
                <a:custGeom>
                  <a:avLst/>
                  <a:gdLst>
                    <a:gd name="T0" fmla="*/ 314 w 602"/>
                    <a:gd name="T1" fmla="*/ 0 h 689"/>
                    <a:gd name="T2" fmla="*/ 576 w 602"/>
                    <a:gd name="T3" fmla="*/ 330 h 689"/>
                    <a:gd name="T4" fmla="*/ 569 w 602"/>
                    <a:gd name="T5" fmla="*/ 391 h 689"/>
                    <a:gd name="T6" fmla="*/ 291 w 602"/>
                    <a:gd name="T7" fmla="*/ 637 h 689"/>
                    <a:gd name="T8" fmla="*/ 99 w 602"/>
                    <a:gd name="T9" fmla="*/ 666 h 689"/>
                    <a:gd name="T10" fmla="*/ 54 w 602"/>
                    <a:gd name="T11" fmla="*/ 577 h 689"/>
                    <a:gd name="T12" fmla="*/ 10 w 602"/>
                    <a:gd name="T13" fmla="*/ 303 h 689"/>
                    <a:gd name="T14" fmla="*/ 0 w 602"/>
                    <a:gd name="T15" fmla="*/ 228 h 689"/>
                    <a:gd name="T16" fmla="*/ 314 w 602"/>
                    <a:gd name="T17" fmla="*/ 0 h 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2" h="689">
                      <a:moveTo>
                        <a:pt x="314" y="0"/>
                      </a:moveTo>
                      <a:cubicBezTo>
                        <a:pt x="395" y="115"/>
                        <a:pt x="475" y="231"/>
                        <a:pt x="576" y="330"/>
                      </a:cubicBezTo>
                      <a:cubicBezTo>
                        <a:pt x="602" y="355"/>
                        <a:pt x="596" y="371"/>
                        <a:pt x="569" y="391"/>
                      </a:cubicBezTo>
                      <a:cubicBezTo>
                        <a:pt x="469" y="465"/>
                        <a:pt x="379" y="550"/>
                        <a:pt x="291" y="637"/>
                      </a:cubicBezTo>
                      <a:cubicBezTo>
                        <a:pt x="237" y="689"/>
                        <a:pt x="163" y="656"/>
                        <a:pt x="99" y="666"/>
                      </a:cubicBezTo>
                      <a:cubicBezTo>
                        <a:pt x="72" y="670"/>
                        <a:pt x="66" y="609"/>
                        <a:pt x="54" y="577"/>
                      </a:cubicBezTo>
                      <a:cubicBezTo>
                        <a:pt x="20" y="489"/>
                        <a:pt x="9" y="397"/>
                        <a:pt x="10" y="303"/>
                      </a:cubicBezTo>
                      <a:cubicBezTo>
                        <a:pt x="11" y="278"/>
                        <a:pt x="21" y="250"/>
                        <a:pt x="0" y="228"/>
                      </a:cubicBezTo>
                      <a:cubicBezTo>
                        <a:pt x="95" y="138"/>
                        <a:pt x="193" y="53"/>
                        <a:pt x="3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70" name="Freeform 32"/>
                <p:cNvSpPr>
                  <a:spLocks/>
                </p:cNvSpPr>
                <p:nvPr/>
              </p:nvSpPr>
              <p:spPr bwMode="auto">
                <a:xfrm>
                  <a:off x="3106" y="-414"/>
                  <a:ext cx="2410" cy="970"/>
                </a:xfrm>
                <a:custGeom>
                  <a:avLst/>
                  <a:gdLst>
                    <a:gd name="T0" fmla="*/ 1019 w 1019"/>
                    <a:gd name="T1" fmla="*/ 271 h 410"/>
                    <a:gd name="T2" fmla="*/ 348 w 1019"/>
                    <a:gd name="T3" fmla="*/ 393 h 410"/>
                    <a:gd name="T4" fmla="*/ 275 w 1019"/>
                    <a:gd name="T5" fmla="*/ 371 h 410"/>
                    <a:gd name="T6" fmla="*/ 59 w 1019"/>
                    <a:gd name="T7" fmla="*/ 132 h 410"/>
                    <a:gd name="T8" fmla="*/ 0 w 1019"/>
                    <a:gd name="T9" fmla="*/ 82 h 410"/>
                    <a:gd name="T10" fmla="*/ 792 w 1019"/>
                    <a:gd name="T11" fmla="*/ 127 h 410"/>
                    <a:gd name="T12" fmla="*/ 1019 w 1019"/>
                    <a:gd name="T13" fmla="*/ 271 h 410"/>
                  </a:gdLst>
                  <a:ahLst/>
                  <a:cxnLst>
                    <a:cxn ang="0">
                      <a:pos x="T0" y="T1"/>
                    </a:cxn>
                    <a:cxn ang="0">
                      <a:pos x="T2" y="T3"/>
                    </a:cxn>
                    <a:cxn ang="0">
                      <a:pos x="T4" y="T5"/>
                    </a:cxn>
                    <a:cxn ang="0">
                      <a:pos x="T6" y="T7"/>
                    </a:cxn>
                    <a:cxn ang="0">
                      <a:pos x="T8" y="T9"/>
                    </a:cxn>
                    <a:cxn ang="0">
                      <a:pos x="T10" y="T11"/>
                    </a:cxn>
                    <a:cxn ang="0">
                      <a:pos x="T12" y="T13"/>
                    </a:cxn>
                  </a:cxnLst>
                  <a:rect l="0" t="0" r="r" b="b"/>
                  <a:pathLst>
                    <a:path w="1019" h="410">
                      <a:moveTo>
                        <a:pt x="1019" y="271"/>
                      </a:moveTo>
                      <a:cubicBezTo>
                        <a:pt x="784" y="247"/>
                        <a:pt x="559" y="284"/>
                        <a:pt x="348" y="393"/>
                      </a:cubicBezTo>
                      <a:cubicBezTo>
                        <a:pt x="314" y="410"/>
                        <a:pt x="295" y="393"/>
                        <a:pt x="275" y="371"/>
                      </a:cubicBezTo>
                      <a:cubicBezTo>
                        <a:pt x="203" y="291"/>
                        <a:pt x="130" y="212"/>
                        <a:pt x="59" y="132"/>
                      </a:cubicBezTo>
                      <a:cubicBezTo>
                        <a:pt x="41" y="113"/>
                        <a:pt x="26" y="91"/>
                        <a:pt x="0" y="82"/>
                      </a:cubicBezTo>
                      <a:cubicBezTo>
                        <a:pt x="270" y="0"/>
                        <a:pt x="534" y="10"/>
                        <a:pt x="792" y="127"/>
                      </a:cubicBezTo>
                      <a:cubicBezTo>
                        <a:pt x="874" y="165"/>
                        <a:pt x="952" y="209"/>
                        <a:pt x="1019" y="2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71" name="Freeform 33"/>
                <p:cNvSpPr>
                  <a:spLocks/>
                </p:cNvSpPr>
                <p:nvPr/>
              </p:nvSpPr>
              <p:spPr bwMode="auto">
                <a:xfrm>
                  <a:off x="1355" y="793"/>
                  <a:ext cx="603" cy="2893"/>
                </a:xfrm>
                <a:custGeom>
                  <a:avLst/>
                  <a:gdLst>
                    <a:gd name="T0" fmla="*/ 190 w 255"/>
                    <a:gd name="T1" fmla="*/ 0 h 1223"/>
                    <a:gd name="T2" fmla="*/ 224 w 255"/>
                    <a:gd name="T3" fmla="*/ 379 h 1223"/>
                    <a:gd name="T4" fmla="*/ 215 w 255"/>
                    <a:gd name="T5" fmla="*/ 452 h 1223"/>
                    <a:gd name="T6" fmla="*/ 227 w 255"/>
                    <a:gd name="T7" fmla="*/ 791 h 1223"/>
                    <a:gd name="T8" fmla="*/ 245 w 255"/>
                    <a:gd name="T9" fmla="*/ 906 h 1223"/>
                    <a:gd name="T10" fmla="*/ 203 w 255"/>
                    <a:gd name="T11" fmla="*/ 1223 h 1223"/>
                    <a:gd name="T12" fmla="*/ 6 w 255"/>
                    <a:gd name="T13" fmla="*/ 578 h 1223"/>
                    <a:gd name="T14" fmla="*/ 190 w 255"/>
                    <a:gd name="T15" fmla="*/ 0 h 12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5" h="1223">
                      <a:moveTo>
                        <a:pt x="190" y="0"/>
                      </a:moveTo>
                      <a:cubicBezTo>
                        <a:pt x="165" y="130"/>
                        <a:pt x="177" y="257"/>
                        <a:pt x="224" y="379"/>
                      </a:cubicBezTo>
                      <a:cubicBezTo>
                        <a:pt x="235" y="408"/>
                        <a:pt x="228" y="428"/>
                        <a:pt x="215" y="452"/>
                      </a:cubicBezTo>
                      <a:cubicBezTo>
                        <a:pt x="155" y="567"/>
                        <a:pt x="155" y="682"/>
                        <a:pt x="227" y="791"/>
                      </a:cubicBezTo>
                      <a:cubicBezTo>
                        <a:pt x="252" y="830"/>
                        <a:pt x="255" y="864"/>
                        <a:pt x="245" y="906"/>
                      </a:cubicBezTo>
                      <a:cubicBezTo>
                        <a:pt x="219" y="1010"/>
                        <a:pt x="200" y="1115"/>
                        <a:pt x="203" y="1223"/>
                      </a:cubicBezTo>
                      <a:cubicBezTo>
                        <a:pt x="75" y="1027"/>
                        <a:pt x="0" y="814"/>
                        <a:pt x="6" y="578"/>
                      </a:cubicBezTo>
                      <a:cubicBezTo>
                        <a:pt x="12" y="368"/>
                        <a:pt x="65" y="172"/>
                        <a:pt x="19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grpSp>
        </p:grpSp>
        <p:grpSp>
          <p:nvGrpSpPr>
            <p:cNvPr id="53" name="Group 52"/>
            <p:cNvGrpSpPr/>
            <p:nvPr/>
          </p:nvGrpSpPr>
          <p:grpSpPr>
            <a:xfrm>
              <a:off x="9532292" y="4607520"/>
              <a:ext cx="2088151" cy="559956"/>
              <a:chOff x="8958791" y="4240476"/>
              <a:chExt cx="2441975" cy="654837"/>
            </a:xfrm>
          </p:grpSpPr>
          <p:grpSp>
            <p:nvGrpSpPr>
              <p:cNvPr id="74" name="Group 36"/>
              <p:cNvGrpSpPr>
                <a:grpSpLocks noChangeAspect="1"/>
              </p:cNvGrpSpPr>
              <p:nvPr/>
            </p:nvGrpSpPr>
            <p:grpSpPr bwMode="auto">
              <a:xfrm>
                <a:off x="8958791" y="4240476"/>
                <a:ext cx="654837" cy="654837"/>
                <a:chOff x="3178" y="1469"/>
                <a:chExt cx="1474" cy="1474"/>
              </a:xfrm>
            </p:grpSpPr>
            <p:sp>
              <p:nvSpPr>
                <p:cNvPr id="76" name="Freeform 37"/>
                <p:cNvSpPr>
                  <a:spLocks noEditPoints="1"/>
                </p:cNvSpPr>
                <p:nvPr/>
              </p:nvSpPr>
              <p:spPr bwMode="auto">
                <a:xfrm>
                  <a:off x="3178" y="1469"/>
                  <a:ext cx="1474" cy="1474"/>
                </a:xfrm>
                <a:custGeom>
                  <a:avLst/>
                  <a:gdLst>
                    <a:gd name="T0" fmla="*/ 621 w 621"/>
                    <a:gd name="T1" fmla="*/ 311 h 621"/>
                    <a:gd name="T2" fmla="*/ 311 w 621"/>
                    <a:gd name="T3" fmla="*/ 621 h 621"/>
                    <a:gd name="T4" fmla="*/ 0 w 621"/>
                    <a:gd name="T5" fmla="*/ 311 h 621"/>
                    <a:gd name="T6" fmla="*/ 311 w 621"/>
                    <a:gd name="T7" fmla="*/ 0 h 621"/>
                    <a:gd name="T8" fmla="*/ 621 w 621"/>
                    <a:gd name="T9" fmla="*/ 311 h 621"/>
                    <a:gd name="T10" fmla="*/ 311 w 621"/>
                    <a:gd name="T11" fmla="*/ 34 h 621"/>
                    <a:gd name="T12" fmla="*/ 34 w 621"/>
                    <a:gd name="T13" fmla="*/ 311 h 621"/>
                    <a:gd name="T14" fmla="*/ 311 w 621"/>
                    <a:gd name="T15" fmla="*/ 587 h 621"/>
                    <a:gd name="T16" fmla="*/ 587 w 621"/>
                    <a:gd name="T17" fmla="*/ 311 h 621"/>
                    <a:gd name="T18" fmla="*/ 311 w 621"/>
                    <a:gd name="T19" fmla="*/ 34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21" h="621">
                      <a:moveTo>
                        <a:pt x="621" y="311"/>
                      </a:moveTo>
                      <a:cubicBezTo>
                        <a:pt x="621" y="482"/>
                        <a:pt x="482" y="621"/>
                        <a:pt x="311" y="621"/>
                      </a:cubicBezTo>
                      <a:cubicBezTo>
                        <a:pt x="139" y="621"/>
                        <a:pt x="0" y="482"/>
                        <a:pt x="0" y="311"/>
                      </a:cubicBezTo>
                      <a:cubicBezTo>
                        <a:pt x="0" y="139"/>
                        <a:pt x="139" y="0"/>
                        <a:pt x="311" y="0"/>
                      </a:cubicBezTo>
                      <a:cubicBezTo>
                        <a:pt x="482" y="0"/>
                        <a:pt x="621" y="139"/>
                        <a:pt x="621" y="311"/>
                      </a:cubicBezTo>
                      <a:close/>
                      <a:moveTo>
                        <a:pt x="311" y="34"/>
                      </a:moveTo>
                      <a:cubicBezTo>
                        <a:pt x="158" y="34"/>
                        <a:pt x="34" y="158"/>
                        <a:pt x="34" y="311"/>
                      </a:cubicBezTo>
                      <a:cubicBezTo>
                        <a:pt x="34" y="464"/>
                        <a:pt x="158" y="587"/>
                        <a:pt x="311" y="587"/>
                      </a:cubicBezTo>
                      <a:cubicBezTo>
                        <a:pt x="464" y="587"/>
                        <a:pt x="587" y="464"/>
                        <a:pt x="587" y="311"/>
                      </a:cubicBezTo>
                      <a:cubicBezTo>
                        <a:pt x="587" y="158"/>
                        <a:pt x="464" y="34"/>
                        <a:pt x="311" y="3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77" name="Freeform 38"/>
                <p:cNvSpPr>
                  <a:spLocks/>
                </p:cNvSpPr>
                <p:nvPr/>
              </p:nvSpPr>
              <p:spPr bwMode="auto">
                <a:xfrm>
                  <a:off x="3738" y="1884"/>
                  <a:ext cx="536" cy="646"/>
                </a:xfrm>
                <a:custGeom>
                  <a:avLst/>
                  <a:gdLst>
                    <a:gd name="T0" fmla="*/ 0 w 536"/>
                    <a:gd name="T1" fmla="*/ 0 h 646"/>
                    <a:gd name="T2" fmla="*/ 0 w 536"/>
                    <a:gd name="T3" fmla="*/ 646 h 646"/>
                    <a:gd name="T4" fmla="*/ 536 w 536"/>
                    <a:gd name="T5" fmla="*/ 323 h 646"/>
                    <a:gd name="T6" fmla="*/ 0 w 536"/>
                    <a:gd name="T7" fmla="*/ 0 h 646"/>
                  </a:gdLst>
                  <a:ahLst/>
                  <a:cxnLst>
                    <a:cxn ang="0">
                      <a:pos x="T0" y="T1"/>
                    </a:cxn>
                    <a:cxn ang="0">
                      <a:pos x="T2" y="T3"/>
                    </a:cxn>
                    <a:cxn ang="0">
                      <a:pos x="T4" y="T5"/>
                    </a:cxn>
                    <a:cxn ang="0">
                      <a:pos x="T6" y="T7"/>
                    </a:cxn>
                  </a:cxnLst>
                  <a:rect l="0" t="0" r="r" b="b"/>
                  <a:pathLst>
                    <a:path w="536" h="646">
                      <a:moveTo>
                        <a:pt x="0" y="0"/>
                      </a:moveTo>
                      <a:lnTo>
                        <a:pt x="0" y="646"/>
                      </a:lnTo>
                      <a:lnTo>
                        <a:pt x="536" y="32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grpSp>
          <p:sp>
            <p:nvSpPr>
              <p:cNvPr id="78" name="TextBox 77"/>
              <p:cNvSpPr txBox="1"/>
              <p:nvPr/>
            </p:nvSpPr>
            <p:spPr>
              <a:xfrm>
                <a:off x="9694484" y="4370132"/>
                <a:ext cx="1706282" cy="395920"/>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Media Services</a:t>
                </a:r>
              </a:p>
            </p:txBody>
          </p:sp>
        </p:grpSp>
        <p:grpSp>
          <p:nvGrpSpPr>
            <p:cNvPr id="57" name="Group 56"/>
            <p:cNvGrpSpPr/>
            <p:nvPr/>
          </p:nvGrpSpPr>
          <p:grpSpPr>
            <a:xfrm>
              <a:off x="9066003" y="5346208"/>
              <a:ext cx="1679994" cy="753338"/>
              <a:chOff x="8665237" y="5014578"/>
              <a:chExt cx="1964658" cy="880986"/>
            </a:xfrm>
          </p:grpSpPr>
          <p:grpSp>
            <p:nvGrpSpPr>
              <p:cNvPr id="80" name="Group 41"/>
              <p:cNvGrpSpPr>
                <a:grpSpLocks noChangeAspect="1"/>
              </p:cNvGrpSpPr>
              <p:nvPr/>
            </p:nvGrpSpPr>
            <p:grpSpPr bwMode="auto">
              <a:xfrm>
                <a:off x="8665237" y="5014578"/>
                <a:ext cx="671594" cy="880986"/>
                <a:chOff x="3304" y="1316"/>
                <a:chExt cx="1222" cy="1603"/>
              </a:xfrm>
            </p:grpSpPr>
            <p:sp>
              <p:nvSpPr>
                <p:cNvPr id="82" name="Freeform 42"/>
                <p:cNvSpPr>
                  <a:spLocks noEditPoints="1"/>
                </p:cNvSpPr>
                <p:nvPr/>
              </p:nvSpPr>
              <p:spPr bwMode="auto">
                <a:xfrm>
                  <a:off x="3546" y="1594"/>
                  <a:ext cx="980" cy="978"/>
                </a:xfrm>
                <a:custGeom>
                  <a:avLst/>
                  <a:gdLst>
                    <a:gd name="T0" fmla="*/ 412 w 412"/>
                    <a:gd name="T1" fmla="*/ 206 h 412"/>
                    <a:gd name="T2" fmla="*/ 206 w 412"/>
                    <a:gd name="T3" fmla="*/ 412 h 412"/>
                    <a:gd name="T4" fmla="*/ 0 w 412"/>
                    <a:gd name="T5" fmla="*/ 206 h 412"/>
                    <a:gd name="T6" fmla="*/ 206 w 412"/>
                    <a:gd name="T7" fmla="*/ 0 h 412"/>
                    <a:gd name="T8" fmla="*/ 412 w 412"/>
                    <a:gd name="T9" fmla="*/ 206 h 412"/>
                    <a:gd name="T10" fmla="*/ 206 w 412"/>
                    <a:gd name="T11" fmla="*/ 34 h 412"/>
                    <a:gd name="T12" fmla="*/ 34 w 412"/>
                    <a:gd name="T13" fmla="*/ 206 h 412"/>
                    <a:gd name="T14" fmla="*/ 206 w 412"/>
                    <a:gd name="T15" fmla="*/ 378 h 412"/>
                    <a:gd name="T16" fmla="*/ 378 w 412"/>
                    <a:gd name="T17" fmla="*/ 206 h 412"/>
                    <a:gd name="T18" fmla="*/ 206 w 412"/>
                    <a:gd name="T19" fmla="*/ 34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2" h="412">
                      <a:moveTo>
                        <a:pt x="412" y="206"/>
                      </a:moveTo>
                      <a:cubicBezTo>
                        <a:pt x="412" y="320"/>
                        <a:pt x="320" y="412"/>
                        <a:pt x="206" y="412"/>
                      </a:cubicBezTo>
                      <a:cubicBezTo>
                        <a:pt x="92" y="412"/>
                        <a:pt x="0" y="320"/>
                        <a:pt x="0" y="206"/>
                      </a:cubicBezTo>
                      <a:cubicBezTo>
                        <a:pt x="0" y="92"/>
                        <a:pt x="92" y="0"/>
                        <a:pt x="206" y="0"/>
                      </a:cubicBezTo>
                      <a:cubicBezTo>
                        <a:pt x="320" y="0"/>
                        <a:pt x="412" y="92"/>
                        <a:pt x="412" y="206"/>
                      </a:cubicBezTo>
                      <a:close/>
                      <a:moveTo>
                        <a:pt x="206" y="34"/>
                      </a:moveTo>
                      <a:cubicBezTo>
                        <a:pt x="111" y="34"/>
                        <a:pt x="34" y="111"/>
                        <a:pt x="34" y="206"/>
                      </a:cubicBezTo>
                      <a:cubicBezTo>
                        <a:pt x="34" y="301"/>
                        <a:pt x="111" y="378"/>
                        <a:pt x="206" y="378"/>
                      </a:cubicBezTo>
                      <a:cubicBezTo>
                        <a:pt x="301" y="378"/>
                        <a:pt x="378" y="301"/>
                        <a:pt x="378" y="206"/>
                      </a:cubicBezTo>
                      <a:cubicBezTo>
                        <a:pt x="378" y="111"/>
                        <a:pt x="301" y="34"/>
                        <a:pt x="206" y="3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83" name="Freeform 43"/>
                <p:cNvSpPr>
                  <a:spLocks/>
                </p:cNvSpPr>
                <p:nvPr/>
              </p:nvSpPr>
              <p:spPr bwMode="auto">
                <a:xfrm>
                  <a:off x="3984" y="1725"/>
                  <a:ext cx="88" cy="427"/>
                </a:xfrm>
                <a:custGeom>
                  <a:avLst/>
                  <a:gdLst>
                    <a:gd name="T0" fmla="*/ 19 w 37"/>
                    <a:gd name="T1" fmla="*/ 180 h 180"/>
                    <a:gd name="T2" fmla="*/ 19 w 37"/>
                    <a:gd name="T3" fmla="*/ 180 h 180"/>
                    <a:gd name="T4" fmla="*/ 0 w 37"/>
                    <a:gd name="T5" fmla="*/ 162 h 180"/>
                    <a:gd name="T6" fmla="*/ 0 w 37"/>
                    <a:gd name="T7" fmla="*/ 18 h 180"/>
                    <a:gd name="T8" fmla="*/ 19 w 37"/>
                    <a:gd name="T9" fmla="*/ 0 h 180"/>
                    <a:gd name="T10" fmla="*/ 19 w 37"/>
                    <a:gd name="T11" fmla="*/ 0 h 180"/>
                    <a:gd name="T12" fmla="*/ 37 w 37"/>
                    <a:gd name="T13" fmla="*/ 18 h 180"/>
                    <a:gd name="T14" fmla="*/ 37 w 37"/>
                    <a:gd name="T15" fmla="*/ 162 h 180"/>
                    <a:gd name="T16" fmla="*/ 19 w 37"/>
                    <a:gd name="T17" fmla="*/ 18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180">
                      <a:moveTo>
                        <a:pt x="19" y="180"/>
                      </a:moveTo>
                      <a:cubicBezTo>
                        <a:pt x="19" y="180"/>
                        <a:pt x="19" y="180"/>
                        <a:pt x="19" y="180"/>
                      </a:cubicBezTo>
                      <a:cubicBezTo>
                        <a:pt x="9" y="180"/>
                        <a:pt x="0" y="172"/>
                        <a:pt x="0" y="162"/>
                      </a:cubicBezTo>
                      <a:cubicBezTo>
                        <a:pt x="0" y="18"/>
                        <a:pt x="0" y="18"/>
                        <a:pt x="0" y="18"/>
                      </a:cubicBezTo>
                      <a:cubicBezTo>
                        <a:pt x="0" y="8"/>
                        <a:pt x="9" y="0"/>
                        <a:pt x="19" y="0"/>
                      </a:cubicBezTo>
                      <a:cubicBezTo>
                        <a:pt x="19" y="0"/>
                        <a:pt x="19" y="0"/>
                        <a:pt x="19" y="0"/>
                      </a:cubicBezTo>
                      <a:cubicBezTo>
                        <a:pt x="29" y="0"/>
                        <a:pt x="37" y="8"/>
                        <a:pt x="37" y="18"/>
                      </a:cubicBezTo>
                      <a:cubicBezTo>
                        <a:pt x="37" y="162"/>
                        <a:pt x="37" y="162"/>
                        <a:pt x="37" y="162"/>
                      </a:cubicBezTo>
                      <a:cubicBezTo>
                        <a:pt x="37" y="172"/>
                        <a:pt x="29" y="180"/>
                        <a:pt x="19" y="18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84" name="Freeform 44"/>
                <p:cNvSpPr>
                  <a:spLocks/>
                </p:cNvSpPr>
                <p:nvPr/>
              </p:nvSpPr>
              <p:spPr bwMode="auto">
                <a:xfrm>
                  <a:off x="3993" y="2026"/>
                  <a:ext cx="309" cy="202"/>
                </a:xfrm>
                <a:custGeom>
                  <a:avLst/>
                  <a:gdLst>
                    <a:gd name="T0" fmla="*/ 5 w 130"/>
                    <a:gd name="T1" fmla="*/ 13 h 85"/>
                    <a:gd name="T2" fmla="*/ 5 w 130"/>
                    <a:gd name="T3" fmla="*/ 13 h 85"/>
                    <a:gd name="T4" fmla="*/ 29 w 130"/>
                    <a:gd name="T5" fmla="*/ 5 h 85"/>
                    <a:gd name="T6" fmla="*/ 117 w 130"/>
                    <a:gd name="T7" fmla="*/ 47 h 85"/>
                    <a:gd name="T8" fmla="*/ 125 w 130"/>
                    <a:gd name="T9" fmla="*/ 72 h 85"/>
                    <a:gd name="T10" fmla="*/ 125 w 130"/>
                    <a:gd name="T11" fmla="*/ 72 h 85"/>
                    <a:gd name="T12" fmla="*/ 101 w 130"/>
                    <a:gd name="T13" fmla="*/ 80 h 85"/>
                    <a:gd name="T14" fmla="*/ 13 w 130"/>
                    <a:gd name="T15" fmla="*/ 38 h 85"/>
                    <a:gd name="T16" fmla="*/ 5 w 130"/>
                    <a:gd name="T17" fmla="*/ 13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85">
                      <a:moveTo>
                        <a:pt x="5" y="13"/>
                      </a:moveTo>
                      <a:cubicBezTo>
                        <a:pt x="5" y="13"/>
                        <a:pt x="5" y="13"/>
                        <a:pt x="5" y="13"/>
                      </a:cubicBezTo>
                      <a:cubicBezTo>
                        <a:pt x="9" y="4"/>
                        <a:pt x="20" y="0"/>
                        <a:pt x="29" y="5"/>
                      </a:cubicBezTo>
                      <a:cubicBezTo>
                        <a:pt x="117" y="47"/>
                        <a:pt x="117" y="47"/>
                        <a:pt x="117" y="47"/>
                      </a:cubicBezTo>
                      <a:cubicBezTo>
                        <a:pt x="126" y="52"/>
                        <a:pt x="130" y="63"/>
                        <a:pt x="125" y="72"/>
                      </a:cubicBezTo>
                      <a:cubicBezTo>
                        <a:pt x="125" y="72"/>
                        <a:pt x="125" y="72"/>
                        <a:pt x="125" y="72"/>
                      </a:cubicBezTo>
                      <a:cubicBezTo>
                        <a:pt x="121" y="81"/>
                        <a:pt x="110" y="85"/>
                        <a:pt x="101" y="80"/>
                      </a:cubicBezTo>
                      <a:cubicBezTo>
                        <a:pt x="13" y="38"/>
                        <a:pt x="13" y="38"/>
                        <a:pt x="13" y="38"/>
                      </a:cubicBezTo>
                      <a:cubicBezTo>
                        <a:pt x="4" y="33"/>
                        <a:pt x="0" y="22"/>
                        <a:pt x="5"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85" name="Freeform 45"/>
                <p:cNvSpPr>
                  <a:spLocks/>
                </p:cNvSpPr>
                <p:nvPr/>
              </p:nvSpPr>
              <p:spPr bwMode="auto">
                <a:xfrm>
                  <a:off x="3304" y="1316"/>
                  <a:ext cx="1107" cy="1603"/>
                </a:xfrm>
                <a:custGeom>
                  <a:avLst/>
                  <a:gdLst>
                    <a:gd name="T0" fmla="*/ 466 w 466"/>
                    <a:gd name="T1" fmla="*/ 151 h 675"/>
                    <a:gd name="T2" fmla="*/ 128 w 466"/>
                    <a:gd name="T3" fmla="*/ 117 h 675"/>
                    <a:gd name="T4" fmla="*/ 4 w 466"/>
                    <a:gd name="T5" fmla="*/ 355 h 675"/>
                    <a:gd name="T6" fmla="*/ 296 w 466"/>
                    <a:gd name="T7" fmla="*/ 619 h 675"/>
                    <a:gd name="T8" fmla="*/ 296 w 466"/>
                    <a:gd name="T9" fmla="*/ 675 h 675"/>
                    <a:gd name="T10" fmla="*/ 372 w 466"/>
                    <a:gd name="T11" fmla="*/ 589 h 675"/>
                    <a:gd name="T12" fmla="*/ 291 w 466"/>
                    <a:gd name="T13" fmla="*/ 511 h 675"/>
                    <a:gd name="T14" fmla="*/ 291 w 466"/>
                    <a:gd name="T15" fmla="*/ 559 h 675"/>
                    <a:gd name="T16" fmla="*/ 73 w 466"/>
                    <a:gd name="T17" fmla="*/ 367 h 675"/>
                    <a:gd name="T18" fmla="*/ 205 w 466"/>
                    <a:gd name="T19" fmla="*/ 111 h 675"/>
                    <a:gd name="T20" fmla="*/ 466 w 466"/>
                    <a:gd name="T21" fmla="*/ 151 h 6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6" h="675">
                      <a:moveTo>
                        <a:pt x="466" y="151"/>
                      </a:moveTo>
                      <a:cubicBezTo>
                        <a:pt x="466" y="151"/>
                        <a:pt x="324" y="0"/>
                        <a:pt x="128" y="117"/>
                      </a:cubicBezTo>
                      <a:cubicBezTo>
                        <a:pt x="128" y="117"/>
                        <a:pt x="0" y="193"/>
                        <a:pt x="4" y="355"/>
                      </a:cubicBezTo>
                      <a:cubicBezTo>
                        <a:pt x="4" y="355"/>
                        <a:pt x="10" y="610"/>
                        <a:pt x="296" y="619"/>
                      </a:cubicBezTo>
                      <a:cubicBezTo>
                        <a:pt x="296" y="675"/>
                        <a:pt x="296" y="675"/>
                        <a:pt x="296" y="675"/>
                      </a:cubicBezTo>
                      <a:cubicBezTo>
                        <a:pt x="372" y="589"/>
                        <a:pt x="372" y="589"/>
                        <a:pt x="372" y="589"/>
                      </a:cubicBezTo>
                      <a:cubicBezTo>
                        <a:pt x="291" y="511"/>
                        <a:pt x="291" y="511"/>
                        <a:pt x="291" y="511"/>
                      </a:cubicBezTo>
                      <a:cubicBezTo>
                        <a:pt x="291" y="559"/>
                        <a:pt x="291" y="559"/>
                        <a:pt x="291" y="559"/>
                      </a:cubicBezTo>
                      <a:cubicBezTo>
                        <a:pt x="291" y="559"/>
                        <a:pt x="122" y="557"/>
                        <a:pt x="73" y="367"/>
                      </a:cubicBezTo>
                      <a:cubicBezTo>
                        <a:pt x="73" y="367"/>
                        <a:pt x="40" y="199"/>
                        <a:pt x="205" y="111"/>
                      </a:cubicBezTo>
                      <a:cubicBezTo>
                        <a:pt x="205" y="111"/>
                        <a:pt x="331" y="41"/>
                        <a:pt x="466" y="15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grpSp>
          <p:sp>
            <p:nvSpPr>
              <p:cNvPr id="86" name="TextBox 85"/>
              <p:cNvSpPr txBox="1"/>
              <p:nvPr/>
            </p:nvSpPr>
            <p:spPr>
              <a:xfrm>
                <a:off x="9422263" y="5241047"/>
                <a:ext cx="1207632" cy="395920"/>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Scheduler</a:t>
                </a:r>
              </a:p>
            </p:txBody>
          </p:sp>
        </p:grpSp>
        <p:grpSp>
          <p:nvGrpSpPr>
            <p:cNvPr id="59" name="Group 58"/>
            <p:cNvGrpSpPr/>
            <p:nvPr/>
          </p:nvGrpSpPr>
          <p:grpSpPr>
            <a:xfrm>
              <a:off x="8663502" y="6309040"/>
              <a:ext cx="2303191" cy="562977"/>
              <a:chOff x="8300421" y="6060426"/>
              <a:chExt cx="2693452" cy="658370"/>
            </a:xfrm>
          </p:grpSpPr>
          <p:sp>
            <p:nvSpPr>
              <p:cNvPr id="90" name="Freeform 49"/>
              <p:cNvSpPr>
                <a:spLocks/>
              </p:cNvSpPr>
              <p:nvPr/>
            </p:nvSpPr>
            <p:spPr bwMode="auto">
              <a:xfrm>
                <a:off x="8300421" y="6060426"/>
                <a:ext cx="658370" cy="658370"/>
              </a:xfrm>
              <a:custGeom>
                <a:avLst/>
                <a:gdLst>
                  <a:gd name="T0" fmla="*/ 57 w 600"/>
                  <a:gd name="T1" fmla="*/ 0 h 600"/>
                  <a:gd name="T2" fmla="*/ 536 w 600"/>
                  <a:gd name="T3" fmla="*/ 0 h 600"/>
                  <a:gd name="T4" fmla="*/ 600 w 600"/>
                  <a:gd name="T5" fmla="*/ 61 h 600"/>
                  <a:gd name="T6" fmla="*/ 600 w 600"/>
                  <a:gd name="T7" fmla="*/ 272 h 600"/>
                  <a:gd name="T8" fmla="*/ 16 w 600"/>
                  <a:gd name="T9" fmla="*/ 272 h 600"/>
                  <a:gd name="T10" fmla="*/ 162 w 600"/>
                  <a:gd name="T11" fmla="*/ 397 h 600"/>
                  <a:gd name="T12" fmla="*/ 162 w 600"/>
                  <a:gd name="T13" fmla="*/ 331 h 600"/>
                  <a:gd name="T14" fmla="*/ 600 w 600"/>
                  <a:gd name="T15" fmla="*/ 331 h 600"/>
                  <a:gd name="T16" fmla="*/ 600 w 600"/>
                  <a:gd name="T17" fmla="*/ 405 h 600"/>
                  <a:gd name="T18" fmla="*/ 537 w 600"/>
                  <a:gd name="T19" fmla="*/ 470 h 600"/>
                  <a:gd name="T20" fmla="*/ 368 w 600"/>
                  <a:gd name="T21" fmla="*/ 470 h 600"/>
                  <a:gd name="T22" fmla="*/ 368 w 600"/>
                  <a:gd name="T23" fmla="*/ 600 h 600"/>
                  <a:gd name="T24" fmla="*/ 235 w 600"/>
                  <a:gd name="T25" fmla="*/ 469 h 600"/>
                  <a:gd name="T26" fmla="*/ 75 w 600"/>
                  <a:gd name="T27" fmla="*/ 469 h 600"/>
                  <a:gd name="T28" fmla="*/ 0 w 600"/>
                  <a:gd name="T29" fmla="*/ 392 h 600"/>
                  <a:gd name="T30" fmla="*/ 0 w 600"/>
                  <a:gd name="T31" fmla="*/ 208 h 600"/>
                  <a:gd name="T32" fmla="*/ 589 w 600"/>
                  <a:gd name="T33" fmla="*/ 208 h 600"/>
                  <a:gd name="T34" fmla="*/ 438 w 600"/>
                  <a:gd name="T35" fmla="*/ 80 h 600"/>
                  <a:gd name="T36" fmla="*/ 438 w 600"/>
                  <a:gd name="T37" fmla="*/ 140 h 600"/>
                  <a:gd name="T38" fmla="*/ 0 w 600"/>
                  <a:gd name="T39" fmla="*/ 140 h 600"/>
                  <a:gd name="T40" fmla="*/ 0 w 600"/>
                  <a:gd name="T41" fmla="*/ 59 h 600"/>
                  <a:gd name="T42" fmla="*/ 57 w 600"/>
                  <a:gd name="T43" fmla="*/ 0 h 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0" h="600">
                    <a:moveTo>
                      <a:pt x="57" y="0"/>
                    </a:moveTo>
                    <a:cubicBezTo>
                      <a:pt x="536" y="0"/>
                      <a:pt x="536" y="0"/>
                      <a:pt x="536" y="0"/>
                    </a:cubicBezTo>
                    <a:cubicBezTo>
                      <a:pt x="536" y="0"/>
                      <a:pt x="593" y="10"/>
                      <a:pt x="600" y="61"/>
                    </a:cubicBezTo>
                    <a:cubicBezTo>
                      <a:pt x="600" y="272"/>
                      <a:pt x="600" y="272"/>
                      <a:pt x="600" y="272"/>
                    </a:cubicBezTo>
                    <a:cubicBezTo>
                      <a:pt x="16" y="272"/>
                      <a:pt x="16" y="272"/>
                      <a:pt x="16" y="272"/>
                    </a:cubicBezTo>
                    <a:cubicBezTo>
                      <a:pt x="162" y="397"/>
                      <a:pt x="162" y="397"/>
                      <a:pt x="162" y="397"/>
                    </a:cubicBezTo>
                    <a:cubicBezTo>
                      <a:pt x="162" y="331"/>
                      <a:pt x="162" y="331"/>
                      <a:pt x="162" y="331"/>
                    </a:cubicBezTo>
                    <a:cubicBezTo>
                      <a:pt x="600" y="331"/>
                      <a:pt x="600" y="331"/>
                      <a:pt x="600" y="331"/>
                    </a:cubicBezTo>
                    <a:cubicBezTo>
                      <a:pt x="600" y="405"/>
                      <a:pt x="600" y="405"/>
                      <a:pt x="600" y="405"/>
                    </a:cubicBezTo>
                    <a:cubicBezTo>
                      <a:pt x="600" y="405"/>
                      <a:pt x="589" y="459"/>
                      <a:pt x="537" y="470"/>
                    </a:cubicBezTo>
                    <a:cubicBezTo>
                      <a:pt x="368" y="470"/>
                      <a:pt x="368" y="470"/>
                      <a:pt x="368" y="470"/>
                    </a:cubicBezTo>
                    <a:cubicBezTo>
                      <a:pt x="368" y="600"/>
                      <a:pt x="368" y="600"/>
                      <a:pt x="368" y="600"/>
                    </a:cubicBezTo>
                    <a:cubicBezTo>
                      <a:pt x="235" y="469"/>
                      <a:pt x="235" y="469"/>
                      <a:pt x="235" y="469"/>
                    </a:cubicBezTo>
                    <a:cubicBezTo>
                      <a:pt x="75" y="469"/>
                      <a:pt x="75" y="469"/>
                      <a:pt x="75" y="469"/>
                    </a:cubicBezTo>
                    <a:cubicBezTo>
                      <a:pt x="75" y="469"/>
                      <a:pt x="19" y="474"/>
                      <a:pt x="0" y="392"/>
                    </a:cubicBezTo>
                    <a:cubicBezTo>
                      <a:pt x="0" y="208"/>
                      <a:pt x="0" y="208"/>
                      <a:pt x="0" y="208"/>
                    </a:cubicBezTo>
                    <a:cubicBezTo>
                      <a:pt x="589" y="208"/>
                      <a:pt x="589" y="208"/>
                      <a:pt x="589" y="208"/>
                    </a:cubicBezTo>
                    <a:cubicBezTo>
                      <a:pt x="438" y="80"/>
                      <a:pt x="438" y="80"/>
                      <a:pt x="438" y="80"/>
                    </a:cubicBezTo>
                    <a:cubicBezTo>
                      <a:pt x="438" y="140"/>
                      <a:pt x="438" y="140"/>
                      <a:pt x="438" y="140"/>
                    </a:cubicBezTo>
                    <a:cubicBezTo>
                      <a:pt x="0" y="140"/>
                      <a:pt x="0" y="140"/>
                      <a:pt x="0" y="140"/>
                    </a:cubicBezTo>
                    <a:cubicBezTo>
                      <a:pt x="0" y="59"/>
                      <a:pt x="0" y="59"/>
                      <a:pt x="0" y="59"/>
                    </a:cubicBezTo>
                    <a:cubicBezTo>
                      <a:pt x="0" y="59"/>
                      <a:pt x="2" y="7"/>
                      <a:pt x="5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91" name="TextBox 90"/>
              <p:cNvSpPr txBox="1"/>
              <p:nvPr/>
            </p:nvSpPr>
            <p:spPr>
              <a:xfrm>
                <a:off x="9042016" y="6130689"/>
                <a:ext cx="1951857" cy="395920"/>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Notification Hubs</a:t>
                </a:r>
              </a:p>
            </p:txBody>
          </p:sp>
        </p:grpSp>
      </p:grpSp>
      <p:grpSp>
        <p:nvGrpSpPr>
          <p:cNvPr id="87" name="Group 86"/>
          <p:cNvGrpSpPr/>
          <p:nvPr/>
        </p:nvGrpSpPr>
        <p:grpSpPr>
          <a:xfrm>
            <a:off x="4984371" y="1808230"/>
            <a:ext cx="3196227" cy="4483107"/>
            <a:chOff x="4988689" y="1770155"/>
            <a:chExt cx="3260318" cy="4573003"/>
          </a:xfrm>
        </p:grpSpPr>
        <p:sp>
          <p:nvSpPr>
            <p:cNvPr id="36" name="TextBox 35"/>
            <p:cNvSpPr txBox="1"/>
            <p:nvPr/>
          </p:nvSpPr>
          <p:spPr>
            <a:xfrm>
              <a:off x="5130223" y="1770155"/>
              <a:ext cx="3118784" cy="842166"/>
            </a:xfrm>
            <a:prstGeom prst="rect">
              <a:avLst/>
            </a:prstGeom>
            <a:noFill/>
          </p:spPr>
          <p:txBody>
            <a:bodyPr wrap="square" rtlCol="0">
              <a:spAutoFit/>
            </a:bodyPr>
            <a:lstStyle/>
            <a:p>
              <a:pPr defTabSz="896386">
                <a:lnSpc>
                  <a:spcPct val="90000"/>
                </a:lnSpc>
                <a:defRPr/>
              </a:pPr>
              <a:r>
                <a:rPr lang="en-AU" sz="1765" b="1" kern="0" dirty="0">
                  <a:gradFill>
                    <a:gsLst>
                      <a:gs pos="0">
                        <a:srgbClr val="FFFFFF"/>
                      </a:gs>
                      <a:gs pos="100000">
                        <a:srgbClr val="FFFFFF"/>
                      </a:gs>
                    </a:gsLst>
                    <a:lin ang="21594000" scaled="0"/>
                  </a:gradFill>
                  <a:latin typeface="Segoe UI Light"/>
                </a:rPr>
                <a:t>Full developer ecosystems in Azure for your deployment needs and beyond</a:t>
              </a:r>
            </a:p>
          </p:txBody>
        </p:sp>
        <p:cxnSp>
          <p:nvCxnSpPr>
            <p:cNvPr id="81" name="Straight Connector 80"/>
            <p:cNvCxnSpPr/>
            <p:nvPr/>
          </p:nvCxnSpPr>
          <p:spPr>
            <a:xfrm>
              <a:off x="4988689" y="1979595"/>
              <a:ext cx="0" cy="4363563"/>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a:off x="8137003" y="1979595"/>
              <a:ext cx="0" cy="4363563"/>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13" name="TextBox 112"/>
          <p:cNvSpPr txBox="1"/>
          <p:nvPr/>
        </p:nvSpPr>
        <p:spPr>
          <a:xfrm>
            <a:off x="5278059" y="3760367"/>
            <a:ext cx="1475265" cy="362072"/>
          </a:xfrm>
          <a:prstGeom prst="rect">
            <a:avLst/>
          </a:prstGeom>
          <a:noFill/>
        </p:spPr>
        <p:txBody>
          <a:bodyPr wrap="square" rtlCol="0">
            <a:spAutoFit/>
          </a:bodyPr>
          <a:lstStyle/>
          <a:p>
            <a:pPr defTabSz="896386">
              <a:lnSpc>
                <a:spcPct val="90000"/>
              </a:lnSpc>
              <a:defRPr/>
            </a:pPr>
            <a:r>
              <a:rPr lang="en-AU" sz="1961" kern="0" dirty="0">
                <a:gradFill>
                  <a:gsLst>
                    <a:gs pos="0">
                      <a:srgbClr val="FFFFFF"/>
                    </a:gs>
                    <a:gs pos="100000">
                      <a:srgbClr val="FFFFFF"/>
                    </a:gs>
                  </a:gsLst>
                  <a:lin ang="21594000" scaled="0"/>
                </a:gradFill>
              </a:rPr>
              <a:t>SQL Azure</a:t>
            </a:r>
          </a:p>
        </p:txBody>
      </p:sp>
      <p:pic>
        <p:nvPicPr>
          <p:cNvPr id="114" name="Picture 113"/>
          <p:cNvPicPr>
            <a:picLocks noChangeAspect="1"/>
          </p:cNvPicPr>
          <p:nvPr/>
        </p:nvPicPr>
        <p:blipFill rotWithShape="1">
          <a:blip r:embed="rId9" cstate="print">
            <a:extLst>
              <a:ext uri="{BEBA8EAE-BF5A-486C-A8C5-ECC9F3942E4B}">
                <a14:imgProps xmlns:a14="http://schemas.microsoft.com/office/drawing/2010/main">
                  <a14:imgLayer r:embed="rId10">
                    <a14:imgEffect>
                      <a14:brightnessContrast bright="100000"/>
                    </a14:imgEffect>
                  </a14:imgLayer>
                </a14:imgProps>
              </a:ext>
              <a:ext uri="{28A0092B-C50C-407E-A947-70E740481C1C}">
                <a14:useLocalDpi xmlns:a14="http://schemas.microsoft.com/office/drawing/2010/main" val="0"/>
              </a:ext>
            </a:extLst>
          </a:blip>
          <a:srcRect l="42353"/>
          <a:stretch/>
        </p:blipFill>
        <p:spPr>
          <a:xfrm>
            <a:off x="7144391" y="3782077"/>
            <a:ext cx="606055" cy="350438"/>
          </a:xfrm>
          <a:prstGeom prst="rect">
            <a:avLst/>
          </a:prstGeom>
        </p:spPr>
      </p:pic>
      <p:pic>
        <p:nvPicPr>
          <p:cNvPr id="115" name="Picture 114"/>
          <p:cNvPicPr>
            <a:picLocks noChangeAspect="1"/>
          </p:cNvPicPr>
          <p:nvPr/>
        </p:nvPicPr>
        <p:blipFill rotWithShape="1">
          <a:blip r:embed="rId11" cstate="print">
            <a:extLst>
              <a:ext uri="{28A0092B-C50C-407E-A947-70E740481C1C}">
                <a14:useLocalDpi xmlns:a14="http://schemas.microsoft.com/office/drawing/2010/main" val="0"/>
              </a:ext>
            </a:extLst>
          </a:blip>
          <a:srcRect r="56759"/>
          <a:stretch/>
        </p:blipFill>
        <p:spPr>
          <a:xfrm>
            <a:off x="6699134" y="3782077"/>
            <a:ext cx="454595" cy="350438"/>
          </a:xfrm>
          <a:prstGeom prst="rect">
            <a:avLst/>
          </a:prstGeom>
        </p:spPr>
      </p:pic>
      <p:cxnSp>
        <p:nvCxnSpPr>
          <p:cNvPr id="116" name="Straight Connector 115"/>
          <p:cNvCxnSpPr/>
          <p:nvPr/>
        </p:nvCxnSpPr>
        <p:spPr>
          <a:xfrm>
            <a:off x="5224915" y="3304549"/>
            <a:ext cx="260258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5224915" y="4531503"/>
            <a:ext cx="2602580" cy="778454"/>
          </a:xfrm>
          <a:prstGeom prst="rect">
            <a:avLst/>
          </a:prstGeom>
          <a:noFill/>
        </p:spPr>
        <p:txBody>
          <a:bodyPr wrap="square" lIns="179285" tIns="143428" rIns="179285" bIns="143428" rtlCol="0">
            <a:spAutoFit/>
          </a:bodyPr>
          <a:lstStyle/>
          <a:p>
            <a:pPr>
              <a:lnSpc>
                <a:spcPct val="90000"/>
              </a:lnSpc>
              <a:spcAft>
                <a:spcPts val="588"/>
              </a:spcAft>
            </a:pPr>
            <a:r>
              <a:rPr lang="en-US" sz="1765" dirty="0">
                <a:gradFill>
                  <a:gsLst>
                    <a:gs pos="2917">
                      <a:schemeClr val="tx1"/>
                    </a:gs>
                    <a:gs pos="30000">
                      <a:schemeClr val="tx1"/>
                    </a:gs>
                  </a:gsLst>
                  <a:lin ang="5400000" scaled="0"/>
                </a:gradFill>
              </a:rPr>
              <a:t>Cognitive Services Coming Soon !!!</a:t>
            </a:r>
          </a:p>
        </p:txBody>
      </p:sp>
    </p:spTree>
    <p:extLst>
      <p:ext uri="{BB962C8B-B14F-4D97-AF65-F5344CB8AC3E}">
        <p14:creationId xmlns:p14="http://schemas.microsoft.com/office/powerpoint/2010/main" val="292946562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0"/>
                                        </p:tgtEl>
                                        <p:attrNameLst>
                                          <p:attrName>style.visibility</p:attrName>
                                        </p:attrNameLst>
                                      </p:cBhvr>
                                      <p:to>
                                        <p:strVal val="visible"/>
                                      </p:to>
                                    </p:set>
                                    <p:animEffect transition="in" filter="fade">
                                      <p:cBhvr>
                                        <p:cTn id="7" dur="900"/>
                                        <p:tgtEl>
                                          <p:spTgt spid="100"/>
                                        </p:tgtEl>
                                      </p:cBhvr>
                                    </p:animEffect>
                                  </p:childTnLst>
                                </p:cTn>
                              </p:par>
                              <p:par>
                                <p:cTn id="8" presetID="2" presetClass="entr" presetSubtype="8" decel="82000" fill="hold" nodeType="withEffect">
                                  <p:stCondLst>
                                    <p:cond delay="0"/>
                                  </p:stCondLst>
                                  <p:childTnLst>
                                    <p:set>
                                      <p:cBhvr>
                                        <p:cTn id="9" dur="1" fill="hold">
                                          <p:stCondLst>
                                            <p:cond delay="0"/>
                                          </p:stCondLst>
                                        </p:cTn>
                                        <p:tgtEl>
                                          <p:spTgt spid="100"/>
                                        </p:tgtEl>
                                        <p:attrNameLst>
                                          <p:attrName>style.visibility</p:attrName>
                                        </p:attrNameLst>
                                      </p:cBhvr>
                                      <p:to>
                                        <p:strVal val="visible"/>
                                      </p:to>
                                    </p:set>
                                    <p:anim calcmode="lin" valueType="num">
                                      <p:cBhvr additive="base">
                                        <p:cTn id="10" dur="1500" fill="hold"/>
                                        <p:tgtEl>
                                          <p:spTgt spid="100"/>
                                        </p:tgtEl>
                                        <p:attrNameLst>
                                          <p:attrName>ppt_x</p:attrName>
                                        </p:attrNameLst>
                                      </p:cBhvr>
                                      <p:tavLst>
                                        <p:tav tm="0">
                                          <p:val>
                                            <p:strVal val="0-#ppt_w/2"/>
                                          </p:val>
                                        </p:tav>
                                        <p:tav tm="100000">
                                          <p:val>
                                            <p:strVal val="#ppt_x"/>
                                          </p:val>
                                        </p:tav>
                                      </p:tavLst>
                                    </p:anim>
                                    <p:anim calcmode="lin" valueType="num">
                                      <p:cBhvr additive="base">
                                        <p:cTn id="11" dur="1500" fill="hold"/>
                                        <p:tgtEl>
                                          <p:spTgt spid="100"/>
                                        </p:tgtEl>
                                        <p:attrNameLst>
                                          <p:attrName>ppt_y</p:attrName>
                                        </p:attrNameLst>
                                      </p:cBhvr>
                                      <p:tavLst>
                                        <p:tav tm="0">
                                          <p:val>
                                            <p:strVal val="#ppt_y"/>
                                          </p:val>
                                        </p:tav>
                                        <p:tav tm="100000">
                                          <p:val>
                                            <p:strVal val="#ppt_y"/>
                                          </p:val>
                                        </p:tav>
                                      </p:tavLst>
                                    </p:anim>
                                  </p:childTnLst>
                                </p:cTn>
                              </p:par>
                              <p:par>
                                <p:cTn id="12" presetID="10" presetClass="entr" presetSubtype="0" fill="hold" nodeType="withEffect">
                                  <p:stCondLst>
                                    <p:cond delay="0"/>
                                  </p:stCondLst>
                                  <p:childTnLst>
                                    <p:set>
                                      <p:cBhvr>
                                        <p:cTn id="13" dur="1" fill="hold">
                                          <p:stCondLst>
                                            <p:cond delay="0"/>
                                          </p:stCondLst>
                                        </p:cTn>
                                        <p:tgtEl>
                                          <p:spTgt spid="101"/>
                                        </p:tgtEl>
                                        <p:attrNameLst>
                                          <p:attrName>style.visibility</p:attrName>
                                        </p:attrNameLst>
                                      </p:cBhvr>
                                      <p:to>
                                        <p:strVal val="visible"/>
                                      </p:to>
                                    </p:set>
                                    <p:animEffect transition="in" filter="fade">
                                      <p:cBhvr>
                                        <p:cTn id="14" dur="900"/>
                                        <p:tgtEl>
                                          <p:spTgt spid="101"/>
                                        </p:tgtEl>
                                      </p:cBhvr>
                                    </p:animEffect>
                                  </p:childTnLst>
                                </p:cTn>
                              </p:par>
                              <p:par>
                                <p:cTn id="15" presetID="2" presetClass="entr" presetSubtype="2" decel="82000" fill="hold" nodeType="withEffect">
                                  <p:stCondLst>
                                    <p:cond delay="0"/>
                                  </p:stCondLst>
                                  <p:childTnLst>
                                    <p:set>
                                      <p:cBhvr>
                                        <p:cTn id="16" dur="1" fill="hold">
                                          <p:stCondLst>
                                            <p:cond delay="0"/>
                                          </p:stCondLst>
                                        </p:cTn>
                                        <p:tgtEl>
                                          <p:spTgt spid="101"/>
                                        </p:tgtEl>
                                        <p:attrNameLst>
                                          <p:attrName>style.visibility</p:attrName>
                                        </p:attrNameLst>
                                      </p:cBhvr>
                                      <p:to>
                                        <p:strVal val="visible"/>
                                      </p:to>
                                    </p:set>
                                    <p:anim calcmode="lin" valueType="num">
                                      <p:cBhvr additive="base">
                                        <p:cTn id="17" dur="1500" fill="hold"/>
                                        <p:tgtEl>
                                          <p:spTgt spid="101"/>
                                        </p:tgtEl>
                                        <p:attrNameLst>
                                          <p:attrName>ppt_x</p:attrName>
                                        </p:attrNameLst>
                                      </p:cBhvr>
                                      <p:tavLst>
                                        <p:tav tm="0">
                                          <p:val>
                                            <p:strVal val="1+#ppt_w/2"/>
                                          </p:val>
                                        </p:tav>
                                        <p:tav tm="100000">
                                          <p:val>
                                            <p:strVal val="#ppt_x"/>
                                          </p:val>
                                        </p:tav>
                                      </p:tavLst>
                                    </p:anim>
                                    <p:anim calcmode="lin" valueType="num">
                                      <p:cBhvr additive="base">
                                        <p:cTn id="18" dur="1500" fill="hold"/>
                                        <p:tgtEl>
                                          <p:spTgt spid="101"/>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10" presetClass="entr" presetSubtype="0" fill="hold" nodeType="afterEffect">
                                  <p:stCondLst>
                                    <p:cond delay="0"/>
                                  </p:stCondLst>
                                  <p:childTnLst>
                                    <p:set>
                                      <p:cBhvr>
                                        <p:cTn id="21" dur="1" fill="hold">
                                          <p:stCondLst>
                                            <p:cond delay="0"/>
                                          </p:stCondLst>
                                        </p:cTn>
                                        <p:tgtEl>
                                          <p:spTgt spid="87"/>
                                        </p:tgtEl>
                                        <p:attrNameLst>
                                          <p:attrName>style.visibility</p:attrName>
                                        </p:attrNameLst>
                                      </p:cBhvr>
                                      <p:to>
                                        <p:strVal val="visible"/>
                                      </p:to>
                                    </p:set>
                                    <p:animEffect transition="in" filter="fade">
                                      <p:cBhvr>
                                        <p:cTn id="22" dur="1100"/>
                                        <p:tgtEl>
                                          <p:spTgt spid="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2589" y="49592"/>
            <a:ext cx="10515600" cy="1325563"/>
          </a:xfrm>
        </p:spPr>
        <p:txBody>
          <a:bodyPr/>
          <a:lstStyle/>
          <a:p>
            <a:r>
              <a:rPr lang="en-US" dirty="0"/>
              <a:t>azure.github.com</a:t>
            </a:r>
          </a:p>
        </p:txBody>
      </p:sp>
      <p:pic>
        <p:nvPicPr>
          <p:cNvPr id="4" name="Picture 3" descr="Screen Clipping"/>
          <p:cNvPicPr>
            <a:picLocks noChangeAspect="1"/>
          </p:cNvPicPr>
          <p:nvPr/>
        </p:nvPicPr>
        <p:blipFill>
          <a:blip r:embed="rId3"/>
          <a:stretch>
            <a:fillRect/>
          </a:stretch>
        </p:blipFill>
        <p:spPr>
          <a:xfrm>
            <a:off x="986435" y="1189494"/>
            <a:ext cx="9105287" cy="5392989"/>
          </a:xfrm>
          <a:prstGeom prst="rect">
            <a:avLst/>
          </a:prstGeom>
        </p:spPr>
      </p:pic>
    </p:spTree>
    <p:extLst>
      <p:ext uri="{BB962C8B-B14F-4D97-AF65-F5344CB8AC3E}">
        <p14:creationId xmlns:p14="http://schemas.microsoft.com/office/powerpoint/2010/main" val="165347737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110</TotalTime>
  <Words>2057</Words>
  <Application>Microsoft Office PowerPoint</Application>
  <PresentationFormat>Widescreen</PresentationFormat>
  <Paragraphs>369</Paragraphs>
  <Slides>20</Slides>
  <Notes>15</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20</vt:i4>
      </vt:variant>
    </vt:vector>
  </HeadingPairs>
  <TitlesOfParts>
    <vt:vector size="34" baseType="lpstr">
      <vt:lpstr>ＭＳ Ｐゴシック</vt:lpstr>
      <vt:lpstr>ＭＳ Ｐゴシック</vt:lpstr>
      <vt:lpstr>Arial</vt:lpstr>
      <vt:lpstr>Calibri</vt:lpstr>
      <vt:lpstr>Calibri Light</vt:lpstr>
      <vt:lpstr>Consolas</vt:lpstr>
      <vt:lpstr>Courier New</vt:lpstr>
      <vt:lpstr>Segoe Pro Display Light</vt:lpstr>
      <vt:lpstr>Segoe Pro Display Semibold</vt:lpstr>
      <vt:lpstr>Segoe UI</vt:lpstr>
      <vt:lpstr>Segoe UI Light</vt:lpstr>
      <vt:lpstr>Segoe UI Semibold</vt:lpstr>
      <vt:lpstr>Wingdings</vt:lpstr>
      <vt:lpstr>Office Theme</vt:lpstr>
      <vt:lpstr>Adding Intelligence to your Node.js app using Azure</vt:lpstr>
      <vt:lpstr>Dogs and Cats – Living together !!!!</vt:lpstr>
      <vt:lpstr>Azure  Use your OS, frameworks, and data sources</vt:lpstr>
      <vt:lpstr>Node.js + Azure </vt:lpstr>
      <vt:lpstr>Node Dev Center – azure.com/node </vt:lpstr>
      <vt:lpstr>azure.microsoft.com/downloads/</vt:lpstr>
      <vt:lpstr>Node.js Code Samples</vt:lpstr>
      <vt:lpstr>SDKs for Node</vt:lpstr>
      <vt:lpstr>azure.github.com</vt:lpstr>
      <vt:lpstr>Deployment Options</vt:lpstr>
      <vt:lpstr>Deployment Options in Azure</vt:lpstr>
      <vt:lpstr>VMs – Many ways to get started</vt:lpstr>
      <vt:lpstr>Provisioning</vt:lpstr>
      <vt:lpstr>Demo – Deployment Options</vt:lpstr>
      <vt:lpstr>Azure Resource Manager</vt:lpstr>
      <vt:lpstr>DocumentDB: Tools, SDKs and protocol support for MongoDB</vt:lpstr>
      <vt:lpstr>Now, Let’s get some Intelligence into our app!</vt:lpstr>
      <vt:lpstr>The Setup</vt:lpstr>
      <vt:lpstr>Demo – Cognitive Services</vt:lpstr>
      <vt:lpstr>We want to hear from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Steve Walker (AZURE)</dc:creator>
  <cp:lastModifiedBy>Steve Walker (AZURE)</cp:lastModifiedBy>
  <cp:revision>10</cp:revision>
  <dcterms:created xsi:type="dcterms:W3CDTF">2016-10-24T15:50:28Z</dcterms:created>
  <dcterms:modified xsi:type="dcterms:W3CDTF">2016-11-17T21:27:42Z</dcterms:modified>
</cp:coreProperties>
</file>